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43" r:id="rId2"/>
    <p:sldId id="356" r:id="rId3"/>
    <p:sldId id="394" r:id="rId4"/>
    <p:sldId id="373" r:id="rId5"/>
    <p:sldId id="395" r:id="rId6"/>
    <p:sldId id="375" r:id="rId7"/>
    <p:sldId id="374" r:id="rId8"/>
    <p:sldId id="369" r:id="rId9"/>
    <p:sldId id="377" r:id="rId10"/>
    <p:sldId id="379" r:id="rId11"/>
    <p:sldId id="382" r:id="rId12"/>
    <p:sldId id="383" r:id="rId13"/>
    <p:sldId id="393" r:id="rId14"/>
    <p:sldId id="370" r:id="rId15"/>
    <p:sldId id="402" r:id="rId16"/>
    <p:sldId id="384" r:id="rId17"/>
    <p:sldId id="387" r:id="rId18"/>
    <p:sldId id="398" r:id="rId19"/>
    <p:sldId id="390" r:id="rId20"/>
    <p:sldId id="391" r:id="rId21"/>
    <p:sldId id="400" r:id="rId22"/>
    <p:sldId id="401" r:id="rId23"/>
    <p:sldId id="389" r:id="rId24"/>
    <p:sldId id="399" r:id="rId25"/>
    <p:sldId id="294" r:id="rId26"/>
    <p:sldId id="371" r:id="rId27"/>
    <p:sldId id="372" r:id="rId28"/>
    <p:sldId id="376" r:id="rId29"/>
    <p:sldId id="367" r:id="rId30"/>
    <p:sldId id="378" r:id="rId31"/>
    <p:sldId id="397" r:id="rId32"/>
    <p:sldId id="380" r:id="rId33"/>
    <p:sldId id="396" r:id="rId34"/>
    <p:sldId id="381" r:id="rId35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B10"/>
    <a:srgbClr val="0000FF"/>
    <a:srgbClr val="1AF70F"/>
    <a:srgbClr val="7979FF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97" autoAdjust="0"/>
    <p:restoredTop sz="86402" autoAdjust="0"/>
  </p:normalViewPr>
  <p:slideViewPr>
    <p:cSldViewPr>
      <p:cViewPr varScale="1">
        <p:scale>
          <a:sx n="59" d="100"/>
          <a:sy n="59" d="100"/>
        </p:scale>
        <p:origin x="936" y="33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A5809C-1117-45FD-B81F-AE9B701E8D44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86082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B74E73D-5BCF-4B98-93D9-8BAC3ACCE29A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79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de-DE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4D2162-0B29-4ADE-AC05-7440C351DF9A}" type="slidenum">
              <a:t>1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7396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5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8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6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788FF2-111B-4F7F-8CD0-56D60E7800A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6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1DB3DB-CA75-47BA-B21E-8897A5A0B0E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2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45F67-9241-4307-AE60-BF8B52BFF743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8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9EEDD1-DF31-41F6-84E4-0BDF1C36C209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74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63462E-92C4-425D-9D86-9517BC24AA7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98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D75A8-F2F5-4627-A838-097A3F20837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92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19F716-0502-4BAF-8036-A70C25F9A69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FF7B6F-204A-4491-8A8C-5C943455F9F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26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E8AC99-364F-40C2-896C-3046AA64A24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6470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5D7065-ACFA-4EBF-B6FC-4AB4A651970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78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 lang="de-CH"/>
            </a:lvl1pPr>
          </a:lstStyle>
          <a:p>
            <a:pPr lvl="0"/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3B43F1-FEEC-44B0-A9A9-FA00EC1AB65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2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B071FDF-BDAF-4020-820D-DBFEFBF44576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de-DE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gif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112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3" Type="http://schemas.openxmlformats.org/officeDocument/2006/relationships/image" Target="../media/image128.png"/><Relationship Id="rId21" Type="http://schemas.openxmlformats.org/officeDocument/2006/relationships/image" Target="../media/image145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" Type="http://schemas.openxmlformats.org/officeDocument/2006/relationships/image" Target="../media/image127.png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99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19" Type="http://schemas.openxmlformats.org/officeDocument/2006/relationships/image" Target="../media/image143.png"/><Relationship Id="rId4" Type="http://schemas.openxmlformats.org/officeDocument/2006/relationships/image" Target="../media/image129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Relationship Id="rId22" Type="http://schemas.openxmlformats.org/officeDocument/2006/relationships/image" Target="../media/image1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07.png"/><Relationship Id="rId7" Type="http://schemas.openxmlformats.org/officeDocument/2006/relationships/image" Target="../media/image15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16.png"/><Relationship Id="rId4" Type="http://schemas.openxmlformats.org/officeDocument/2006/relationships/image" Target="../media/image148.png"/><Relationship Id="rId9" Type="http://schemas.openxmlformats.org/officeDocument/2006/relationships/image" Target="../media/image1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16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16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4.png"/><Relationship Id="rId5" Type="http://schemas.openxmlformats.org/officeDocument/2006/relationships/image" Target="../media/image179.png"/><Relationship Id="rId10" Type="http://schemas.openxmlformats.org/officeDocument/2006/relationships/image" Target="../media/image183.png"/><Relationship Id="rId4" Type="http://schemas.openxmlformats.org/officeDocument/2006/relationships/image" Target="../media/image178.png"/><Relationship Id="rId9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10" Type="http://schemas.openxmlformats.org/officeDocument/2006/relationships/image" Target="../media/image87.png"/><Relationship Id="rId4" Type="http://schemas.openxmlformats.org/officeDocument/2006/relationships/image" Target="../media/image187.png"/><Relationship Id="rId9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12" Type="http://schemas.openxmlformats.org/officeDocument/2006/relationships/image" Target="../media/image1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11" Type="http://schemas.openxmlformats.org/officeDocument/2006/relationships/image" Target="../media/image14.png"/><Relationship Id="rId5" Type="http://schemas.openxmlformats.org/officeDocument/2006/relationships/image" Target="../media/image203.png"/><Relationship Id="rId10" Type="http://schemas.openxmlformats.org/officeDocument/2006/relationships/image" Target="../media/image13.png"/><Relationship Id="rId4" Type="http://schemas.openxmlformats.org/officeDocument/2006/relationships/image" Target="../media/image202.png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3" Type="http://schemas.openxmlformats.org/officeDocument/2006/relationships/image" Target="../media/image205.png"/><Relationship Id="rId7" Type="http://schemas.openxmlformats.org/officeDocument/2006/relationships/image" Target="../media/image210.png"/><Relationship Id="rId12" Type="http://schemas.openxmlformats.org/officeDocument/2006/relationships/image" Target="../media/image2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5" Type="http://schemas.openxmlformats.org/officeDocument/2006/relationships/image" Target="../media/image218.png"/><Relationship Id="rId10" Type="http://schemas.openxmlformats.org/officeDocument/2006/relationships/image" Target="../media/image213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Relationship Id="rId14" Type="http://schemas.openxmlformats.org/officeDocument/2006/relationships/image" Target="../media/image2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22.png"/><Relationship Id="rId10" Type="http://schemas.openxmlformats.org/officeDocument/2006/relationships/image" Target="../media/image227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Relationship Id="rId14" Type="http://schemas.openxmlformats.org/officeDocument/2006/relationships/image" Target="../media/image2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243.png"/><Relationship Id="rId18" Type="http://schemas.openxmlformats.org/officeDocument/2006/relationships/image" Target="../media/image248.png"/><Relationship Id="rId3" Type="http://schemas.openxmlformats.org/officeDocument/2006/relationships/image" Target="../media/image66.png"/><Relationship Id="rId7" Type="http://schemas.openxmlformats.org/officeDocument/2006/relationships/image" Target="../media/image238.png"/><Relationship Id="rId12" Type="http://schemas.openxmlformats.org/officeDocument/2006/relationships/image" Target="../media/image242.png"/><Relationship Id="rId17" Type="http://schemas.openxmlformats.org/officeDocument/2006/relationships/image" Target="../media/image247.png"/><Relationship Id="rId2" Type="http://schemas.openxmlformats.org/officeDocument/2006/relationships/image" Target="../media/image237.png"/><Relationship Id="rId16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241.png"/><Relationship Id="rId5" Type="http://schemas.openxmlformats.org/officeDocument/2006/relationships/image" Target="../media/image68.png"/><Relationship Id="rId15" Type="http://schemas.openxmlformats.org/officeDocument/2006/relationships/image" Target="../media/image245.png"/><Relationship Id="rId10" Type="http://schemas.openxmlformats.org/officeDocument/2006/relationships/image" Target="../media/image240.png"/><Relationship Id="rId19" Type="http://schemas.openxmlformats.org/officeDocument/2006/relationships/image" Target="../media/image249.png"/><Relationship Id="rId4" Type="http://schemas.openxmlformats.org/officeDocument/2006/relationships/image" Target="../media/image67.png"/><Relationship Id="rId9" Type="http://schemas.openxmlformats.org/officeDocument/2006/relationships/image" Target="../media/image239.png"/><Relationship Id="rId14" Type="http://schemas.openxmlformats.org/officeDocument/2006/relationships/image" Target="../media/image2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57.png"/><Relationship Id="rId7" Type="http://schemas.openxmlformats.org/officeDocument/2006/relationships/image" Target="../media/image261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65.png"/><Relationship Id="rId7" Type="http://schemas.openxmlformats.org/officeDocument/2006/relationships/image" Target="../media/image255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.png"/><Relationship Id="rId5" Type="http://schemas.openxmlformats.org/officeDocument/2006/relationships/image" Target="../media/image267.png"/><Relationship Id="rId10" Type="http://schemas.openxmlformats.org/officeDocument/2006/relationships/image" Target="../media/image271.png"/><Relationship Id="rId4" Type="http://schemas.openxmlformats.org/officeDocument/2006/relationships/image" Target="../media/image266.png"/><Relationship Id="rId9" Type="http://schemas.openxmlformats.org/officeDocument/2006/relationships/image" Target="../media/image2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8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image" Target="../media/image43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3769" y="725887"/>
            <a:ext cx="9936856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latin typeface="Bell MT" panose="02020503060305020303" pitchFamily="18" charset="0"/>
              </a:rPr>
              <a:t>Diverging exchange force and form of the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latin typeface="Bell MT" panose="02020503060305020303" pitchFamily="18" charset="0"/>
              </a:rPr>
              <a:t>exact density matrix functional</a:t>
            </a:r>
            <a:endParaRPr lang="de-CH" sz="3600" b="0" strike="noStrike" kern="1200" cap="none" spc="0" baseline="0" dirty="0">
              <a:uFillTx/>
              <a:latin typeface="Bell MT" panose="02020503060305020303" pitchFamily="18" charset="0"/>
            </a:endParaRPr>
          </a:p>
        </p:txBody>
      </p:sp>
      <p:pic>
        <p:nvPicPr>
          <p:cNvPr id="9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9" y="6087531"/>
            <a:ext cx="2250339" cy="898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67" y="2792304"/>
            <a:ext cx="1256246" cy="1491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13" y="2871373"/>
            <a:ext cx="1060559" cy="1333653"/>
          </a:xfrm>
          <a:prstGeom prst="rect">
            <a:avLst/>
          </a:prstGeom>
        </p:spPr>
      </p:pic>
      <p:pic>
        <p:nvPicPr>
          <p:cNvPr id="13" name="Picture 10" descr="https://latex.codecogs.com/png.latex?%5Cdpi%7B150%7D%20%5CLARGE%20%5Cmbox%7BChristian%20Schilling%7D">
            <a:extLst>
              <a:ext uri="{FF2B5EF4-FFF2-40B4-BE49-F238E27FC236}">
                <a16:creationId xmlns:a16="http://schemas.microsoft.com/office/drawing/2014/main" id="{3A734D8D-474F-4718-A72B-47E2BCF4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51" y="2965440"/>
            <a:ext cx="3028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latex.codecogs.com/png.latex?%5Cdpi%7B150%7D%20%5CLARGE%20%5Cmbox%7BUniversity%20of%20Oxford%7D">
            <a:extLst>
              <a:ext uri="{FF2B5EF4-FFF2-40B4-BE49-F238E27FC236}">
                <a16:creationId xmlns:a16="http://schemas.microsoft.com/office/drawing/2014/main" id="{83A9E5AA-6096-4C03-BBAF-FF8C52D3C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89" y="3631279"/>
            <a:ext cx="33432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png.latex?%5Cdpi%7B150%7D%20%5CLARGE%20%5Cmbox%7Bin%20collaboration%20with%20R.Schilling%20%28Mainz%29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16" y="5088845"/>
            <a:ext cx="5081361" cy="3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50%7D%20%5CLARGE%20%5Cmbox%7BHalle%2C%2014%20March%202019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48" y="6308557"/>
            <a:ext cx="2664296" cy="2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s://latex.codecogs.com/png.latex?%5Cdpi%7B150%7D%20%5Clarge%20%5Cmbox%7B%5BT.T.Nguyen-Dang%2C%20E.V.Ludena%2C%20Y.Tal%2C%20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2855412"/>
            <a:ext cx="48006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latex.codecogs.com/png.latex?%5Cdpi%7B150%7D%20%5Clarge%20%5Cmbox%7BComput.%7ETheor.%7EChem.%7E%5Ctextbf%7B120%7D%2C%20247%20%281985%29%5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3250224"/>
            <a:ext cx="49149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s://latex.codecogs.com/png.latex?%5Cdpi%7B150%7D%20%5CLARGE%20%5Crightarrow%5C%2C%5C%2C%5Cmbox%7BGPCs%20obsolete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4454349"/>
            <a:ext cx="30384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18441" y="1686436"/>
            <a:ext cx="2273704" cy="8193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latex.codecogs.com/png.latex?%5Cdpi%7B150%7D%20%5CLARGE%20%5Cmbox%7Bfundamental%20theorem%20in%20RDMFT%3A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899517"/>
            <a:ext cx="5581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50%7D%20%5CLARGE%20%5Cmathcal%7BF%7D_p%20%3D%20%5Cmathcal%7BF%7D_e%7C_%7B%7B%5Ccolor%7BNavyBlue%7D%20%5Cmathcal%7BP%7D%5E1_N%7D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68" y="1884568"/>
            <a:ext cx="19240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atex.codecogs.com/png.latex?%5Cdpi%7B150%7D%20%5CLARGE%20%5Cmbox%7BHowever%2C%20proof%20and%20theorem%20wrong%21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76" y="5940077"/>
            <a:ext cx="58483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atex.codecogs.com/png.latex?%5Cdpi%7B150%7D%20%5CLARGE%20%5Cmbox%7Bcorrect%20relation%20between%7D%5C%2C%5C%2C%5Cmathcal%7BF%7D_p%5C%2C%5C%2C%5Cmbox%7Band%7D%5C%2C%5C%2C%5Cmathcal%7BF%7D_e%5C%2C%5Cmbox%7B%3F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827509"/>
            <a:ext cx="60579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latex.codecogs.com/png.latex?%5Cdpi%7B150%7D%20%5CLARGE%20E%28h%29%20%3D%20%5Cmin_%7B%5Cgamma%7D%5CBig%5B%5Cmbox%7BTr%7D_1%5Bh%5Cgamma%5D&amp;plus;%5Cmathcal%7BF%7D_p%28%5Cgamma%29%5CBig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5" y="1966370"/>
            <a:ext cx="49911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latex.codecogs.com/png.latex?%5Cdpi%7B150%7D%20%5CLARGE%20%5Cmbox%7BFenchel-Legendre%20transform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2915741"/>
            <a:ext cx="45148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latex.codecogs.com/png.latex?%5Cdpi%7B150%7D%20%5CLARGE%20%28%5Cmathcal%7BF%7D_p%5Cequiv%5Cinfty%5C%2C%5C%2C%5C%2C%5Cmbox%7Boutside%7D%5C%2C%5C%2C%5Cmathcal%7BP%7D%5E1_N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35" y="3342897"/>
            <a:ext cx="36861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56" y="4427909"/>
            <a:ext cx="3960440" cy="2377496"/>
          </a:xfrm>
          <a:prstGeom prst="rect">
            <a:avLst/>
          </a:prstGeom>
        </p:spPr>
      </p:pic>
      <p:pic>
        <p:nvPicPr>
          <p:cNvPr id="14358" name="Picture 22" descr="https://latex.codecogs.com/png.latex?%5Cdpi%7B150%7D%20%5CLARGE%20%5Cequiv%20%5Cmathcal%7BF%7D_p%5E%5Cast%28h%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98" y="2150446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https://latex.codecogs.com/png.latex?%5Cdpi%7B150%7D%20%5CLARGE%20%5Cmbox%7Bconjugate/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35" y="2883637"/>
            <a:ext cx="17335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atex.codecogs.com/png.latex?%5Cdpi%7B150%7D%20%5CLARGE%20%5Cmbox%7Bcrucial%20theorem%20in%20Convex%20Analysis%3A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29" y="1192430"/>
            <a:ext cx="58864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latex.codecogs.com/png.latex?%5Cdpi%7B150%7D%20%5CLARGE%20f%5E%7B%5Cast%5Cast%7D%3D%5Cmbox%7Bconv%7D%28f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78" y="1903286"/>
            <a:ext cx="22860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84528" y="4931965"/>
            <a:ext cx="2736304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latex.codecogs.com/png.latex?%5Cdpi%7B150%7D%20%5CLARGE%20E%5E%5Cast%3D%5Cmathcal%7BF%7D_e%5E%7B%5Cast%5Cast%7D%3D%5Cmbox%7Bconv%7D%28%5Cmathcal%7BF%7D_e%29%3D%5Cmathcal%7BF%7D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5" y="4770406"/>
            <a:ext cx="4552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50%7D%20%5CLARGE%20E%5E%5Cast%3D%5Cmathcal%7BF%7D_p%5E%7B%5Cast%5Cast%7D%3D%5Cmbox%7Bconv%7D%28%5Cmathcal%7BF%7D_p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5" y="5427996"/>
            <a:ext cx="35909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5570243" y="4770406"/>
            <a:ext cx="360040" cy="108073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https://latex.codecogs.com/png.latex?%5Cdpi%7B150%7D%20%5CLARGE%20%5CRightarrow%20%5Cquad%5Cmathcal%7BF%7D_e%3D%5Cmbox%7Bconv%7D%28%5Cmathcal%7BF%7D_p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77" y="5121763"/>
            <a:ext cx="32861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atex.codecogs.com/png.latex?%5Cdpi%7B150%7D%20%5CLARGE%20%5Cmathcal%7BF%7D_e%5C%2C%5C%2C%5Cmbox%7Bconvex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02" y="5938461"/>
            <a:ext cx="166687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750070" y="5175848"/>
            <a:ext cx="253524" cy="619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25813" y="1007198"/>
            <a:ext cx="6192687" cy="15533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https://latex.codecogs.com/gif.latex?%5Cdpi%7B150%7D%20%5CLARGE%20%5Cmbox%7Bsince%7D%5C%2C%5C%2CE%3D%5Cmathcal%7BF%7D_p%5E%5Cast%3D%5Cmathcal%7BF%7D_e%5E%5Cast%3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5" y="3697934"/>
            <a:ext cx="3448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34" y="3258135"/>
            <a:ext cx="3950563" cy="2962923"/>
          </a:xfrm>
          <a:prstGeom prst="rect">
            <a:avLst/>
          </a:prstGeom>
        </p:spPr>
      </p:pic>
      <p:pic>
        <p:nvPicPr>
          <p:cNvPr id="2052" name="Picture 4" descr="https://latex.codecogs.com/png.latex?%5Cdpi%7B150%7D%20%5Clarge%20%5Cmbox%7B%5BCS%2C%20J.%7EChem.%7EPhys.%7E149%2C%20231102%20%282018%29%5D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14" y="6894336"/>
            <a:ext cx="4876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74188" y="1115541"/>
            <a:ext cx="2736304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72" name="Picture 12" descr="https://latex.codecogs.com/png.latex?%5Cdpi%7B150%7D%20%5CLARGE%20%5Cmathcal%7BF%7D_e%28%5Cgamma%29%3D%5Cmin%5C%21%5Cbig%5C%7B%5Csum_i%20w_i%20%5Cmathcal%7BF%7D_p%28%5Cgamma_i%29%5Cbig%7C%5Csum_i%20w_i%20%5Cgamma_i%3D%5Cgamma%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3" y="3025304"/>
            <a:ext cx="69151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s://latex.codecogs.com/png.latex?%5Cdpi%7B150%7D%20%5CLARGE%20%5Cgamma_i%20%5Cin%20%5Cmathcal%7BP%7D%5E1_N%5Cbig%5C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4" y="3059757"/>
            <a:ext cx="15621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s://latex.codecogs.com/png.latex?%5Cdpi%7B150%7D%20%5CLARGE%20%5Cmathcal%7BF%7D_p%20%5CRightarrow%20%5Cmathcal%7BF%7D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23" y="5118578"/>
            <a:ext cx="149542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https://latex.codecogs.com/png.latex?%5Cdpi%7B150%7D%20%5CLARGE%20%5Cmbox%7Beven%20outside%7D%5C%2C%5C%2C%5Cmathcal%7BP%7D%5E1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53" y="5641898"/>
            <a:ext cx="26765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atex.codecogs.com/gif.latex?%5Cdpi%7B150%7D%20%5CLARGE%20%5Cmbox%7BIllustration%20of%7D%5Cquad%5Cmathcal%7BF%7D_e%5Cequiv%20%5Cmbox%7Bconv%7D%28%5Cmathcal%7BF%7D_p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88" y="1225264"/>
            <a:ext cx="502920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4283893"/>
            <a:ext cx="5936554" cy="2310942"/>
          </a:xfrm>
          <a:prstGeom prst="rect">
            <a:avLst/>
          </a:prstGeom>
        </p:spPr>
      </p:pic>
      <p:pic>
        <p:nvPicPr>
          <p:cNvPr id="4098" name="Picture 2" descr="https://latex.codecogs.com/png.latex?%5Cdpi%7B150%7D%20%5Clarge%20%5Cmbox%7B%5BCS%2C%20J.%7EChem.%7EPhys.%7E149%2C%20231102%20%282018%29%5D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54" y="6948799"/>
            <a:ext cx="4876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2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287784" y="539477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AutoNum type="romanUcParenBoth" startAt="3"/>
            </a:pPr>
            <a:r>
              <a:rPr lang="de-CH" sz="4000" u="sng" dirty="0">
                <a:solidFill>
                  <a:srgbClr val="0000FF"/>
                </a:solidFill>
              </a:rPr>
              <a:t>Translationally-invariant systems</a:t>
            </a:r>
            <a:endParaRPr lang="en-US" sz="4000" u="sng" dirty="0">
              <a:solidFill>
                <a:srgbClr val="0000FF"/>
              </a:solidFill>
            </a:endParaRPr>
          </a:p>
        </p:txBody>
      </p:sp>
      <p:pic>
        <p:nvPicPr>
          <p:cNvPr id="16386" name="Picture 2" descr="https://latex.codecogs.com/png.latex?%5Cdpi%7B150%7D%20%5CLARGE%20%5Cmbox%7BRDMFT%3A%20minimization%20of%20functional%20w.r.t.%7D%5C%2C%5C%2C%5C%7B%7Cj%5Crangle%5C%7D%5C%2C%5C%2C%5Cmbox%7Bslow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" y="2627709"/>
            <a:ext cx="882015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latex.codecogs.com/png.latex?%5Cdpi%7B150%7D%20%5CLARGE%20%5Cmbox%7Bnatural%20orbitals%20known%20from%20the%20very%20beginning%7D%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5142033"/>
            <a:ext cx="79819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s://latex.codecogs.com/png.latex?%5Cdpi%7B150%7D%20%5CLARGE%20%5Cmbox%7Bmomentum%20states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75" y="5699879"/>
            <a:ext cx="2895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https://latex.codecogs.com/png.latex?%5Cdpi%7B150%7D%20%5CLARGE%20%5CRightarrow%5C%2C%5C%2C%5Cmbox%7BRDMFT%20simplifies%20to%20a%20NON-FT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5" y="6552223"/>
            <a:ext cx="6096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https://latex.codecogs.com/png.latex?%5Cdpi%7B150%7D%20%5CLARGE%20%5Cmbox%7Bidea%3A%20translationally%20invariant%20one-band%20lattice%20models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" y="3617542"/>
            <a:ext cx="8877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6" name="Picture 22" descr="https://latex.codecogs.com/png.latex?%5Cdpi%7B150%7D%20%5CLARGE%20%5Crightarr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85" y="5213470"/>
            <a:ext cx="3714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2" name="Picture 28" descr="https://latex.codecogs.com/png.latex?%5Cdpi%7B150%7D%20%5CLARGE%20%7Ck%2C%5Csigma%5Crang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0" y="5661779"/>
            <a:ext cx="8191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atex.codecogs.com/png.latex?%5Cdpi%7B150%7D%20%5CLARGE%20%5Cmathcal%7BF%7D%5Cequiv%5Cmathcal%7BF%7D%28%5C%7Bn_%7Bk%2C%5Csigma%7D%5C%7D%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6" y="6552223"/>
            <a:ext cx="253365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png.latex?%5Cdpi%7B150%7D%20%5CLARGE%20%5Cmbox%7B%28solid%20state%20physics%2C%20ultracold%20fermionic%20atoms%29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41" y="4173017"/>
            <a:ext cx="76104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>
            <a:off x="3551782" y="2125953"/>
            <a:ext cx="475632" cy="152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4" name="Picture 12" descr="https://latex.codecogs.com/png.latex?%5Cdpi%7B150%7D%20%5CLARGE%20k_1&amp;plus;%5Cldots&amp;plus;k_N%3DK%20%5Cmod%2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93" y="3563813"/>
            <a:ext cx="44672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https://latex.codecogs.com/png.latex?%5Cdpi%7B150%7D%20%5CLARGE%20%5Csigma_1&amp;plus;%5Cldots&amp;plus;%5Csigma_N%3DM_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79" y="4029256"/>
            <a:ext cx="33242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atex.codecogs.com/png.latex?%5Cdpi%7B150%7D%20%5CLARGE%20%5Cmbox%7Bsymmetry%20sector%7D%5C%2C%5C%2C%28K%2CM_z%29%5Cequiv%20Q%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4" y="841624"/>
            <a:ext cx="52578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atex.codecogs.com/png.latex?%5Cdpi%7B150%7D%20%5CLARGE%20%5Cmbox%7BSlater%20determinant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06" y="1955655"/>
            <a:ext cx="3048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2335906" y="3058839"/>
            <a:ext cx="34834" cy="427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s://latex.codecogs.com/png.latex?%5Cdpi%7B150%7D%20%5CLARGE%20%5CRight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64" y="4894553"/>
            <a:ext cx="371475" cy="2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atex.codecogs.com/png.latex?%5Cdpi%7B150%7D%20%5CLARGE%20%7C%5CPsi%5Crangle%20%3D%20%5Csum_%7B%5Cboldsymbol%7Bq%7D%20%5Cin%20%5Cmathcal%7BI%7D_Q%7D%20%5Calpha_%7B%5Cboldsymbol%7Bq%7D%7D%7C%5Cboldsymbol%7Bq%7D%5Crang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3" y="2011500"/>
            <a:ext cx="27051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tex.codecogs.com/png.latex?%5Cdpi%7B150%7D%20%5CLARGE%20%7C%5Cboldsymbol%7Bq%7D%5Crangle%20%5Cequiv%20%7Cq_1%2C%5Cldots%2Cq_N%5Crangle%2C%5C%2C%5C%2C%5C%2Cq_i%3D%28k_i%2C%5Csigma_i%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05" y="2452976"/>
            <a:ext cx="52197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atex.codecogs.com/png.latex?%5Cdpi%7B150%7D%20%5CLARGE%20%5Cboldsymbol%7Bq%7D%5Cneq%20%5Cboldsymbol%7Bq%27%7D%5C%2C%5Cmbox%7Bdiffer%20in%20two%20indices%20%7Dq_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4798429"/>
            <a:ext cx="4762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atex.codecogs.com/png.latex?%5Cdpi%7B150%7D%20%5CLARGE%20%5CGamma%3D%5Csum_%7B%5Cboldsymbol%7Bq%7D%2C%5Cboldsymbol%7Bq%27%7D%5Cin%20%5Cmathcal%7BI%7D_Q%7D%5CGamma_%7B%5Cboldsymbol%7Bq%7D%5Cboldsymbol%7Bq%27%7D%7D%5C%2C%7C%5Cboldsymbol%7Bq%7D%5Crangle%5C%21%5Clangle%20%5Cboldsymbol%7Bq%27%7D%7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" y="5852116"/>
            <a:ext cx="35909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s://latex.codecogs.com/png.latex?%5Cdpi%7B150%7D%20%5CLARGE%20%5Cmbox%7BTheorem%3A%7D%5C%2C%5C%2C%5C%2C%5Cmathcal%7BE%7D%5E1_N%28Q%29%3D%5Cmathcal%7BP%7D%5E1_N%28Q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9" y="656053"/>
            <a:ext cx="44862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s://latex.codecogs.com/png.latex?%5Cdpi%7B150%7D%20%5CLARGE%20%5Cmbox%7Bproof%3A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9" y="2081576"/>
            <a:ext cx="9239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013718" y="3480576"/>
            <a:ext cx="300353" cy="7732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gular Pentagon 1"/>
          <p:cNvSpPr/>
          <p:nvPr/>
        </p:nvSpPr>
        <p:spPr>
          <a:xfrm>
            <a:off x="5088954" y="5364013"/>
            <a:ext cx="3672408" cy="1679980"/>
          </a:xfrm>
          <a:prstGeom prst="pentagon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871158" y="530663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034892" y="596177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028644" y="696367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741922" y="6981471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700559" y="5925773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https://latex.codecogs.com/png.latex?%5Cdpi%7B150%7D%20%5CLARGE%20%5Cmathcal%7BE%7D%5E1_N%3D%5Cmathcal%7BP%7D%5E1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67" y="6015775"/>
            <a:ext cx="15240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atex.codecogs.com/png.latex?%5Cdpi%7B150%7D%20%5CLARGE%20v_%7Bq_3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94" y="12384929"/>
            <a:ext cx="4191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latex.codecogs.com/png.latex?%5Cdpi%7B150%7D%20%5Clarge%20%5Cmbox%7B%5BCS%2C%20R.Schilling%2C%20Phys.%7ERev.%7ELett.%7E122%2C%20013001%20%282019%29%5D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3" y="1286555"/>
            <a:ext cx="64960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atex.codecogs.com/png.latex?%5Cdpi%7B150%7D%20%5CLARGE%20n%3D%5Csum_%7B%5Cboldsymbol%7Bq%7D%5Cin%20%5Cmathcal%7BI%7D_Q%7D%5CGamma_%7B%5Cboldsymbol%7Bq%7D%5Cboldsymbol%7Bq%7D%7D%5C%2Cv_%7B%5Cboldsymbol%7Bq%7D%7D%5Cquad%3D%5Cquad%5Csum_%7B%5Cboldsymbol%7Bq%7D%5Cin%20%5Cmathcal%7BI%7D_Q%7D%7C%5Calpha_%7B%5Cboldsymbol%7Bq%7D%7D%7C%5E2%5C%2Cv_%7B%5Cboldsymbol%7Bq%7D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55" y="2846656"/>
            <a:ext cx="58102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atex.codecogs.com/png.latex?%5Cdpi%7B120%7D%20%5CLARGE%20%5CGamma%5C%21%3D%5C%21%7C%5CPsi%5Crangle%5C%21%5Clangle%5CPsi%7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40" y="2607731"/>
            <a:ext cx="130492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latex.codecogs.com/png.latex?%5Cdpi%7B150%7D%20%5CLARGE%20%5Cmbox%7Boccupation%20number%20vector%20of%20%7D%7C%5Cboldsymbol%7Bq%7D%5Crangle%5C%21%5Clangle%5Cboldsymbol%7Bq%7D%7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741" y="4244871"/>
            <a:ext cx="57150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latex.codecogs.com/png.latex?%5Cdpi%7B150%7D%20%5CLARGE%20%5CRightarrow%20%5Cmathcal%7BE%7D%5E1_N%28Q%29%3D%5Cmathcal%7BP%7D%5E1_N%28Q%29%3D%5Cmbox%7Bconv%7D%28%5C%7Bv_%7B%5Cboldsymbol%7Bq%7D%7D%5C%7D_%7B%5Cboldsymbol%7Bq%7D%5Cin%20%5Cmathcal%7BI%7D_Q%7D%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22" y="4235558"/>
            <a:ext cx="62960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latex.codecogs.com/png.latex?%5Cdpi%7B150%7D%20%5CLARGE%20v_%7B%5Cboldsymbol%7Bq_1%7D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61" y="5953863"/>
            <a:ext cx="457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latex.codecogs.com/png.latex?%5Cdpi%7B150%7D%20%5CLARGE%20v_%7B%5Cboldsymbol%7Bq_2%7D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58" y="4960620"/>
            <a:ext cx="457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latex.codecogs.com/png.latex?%5Cdpi%7B150%7D%20%5CLARGE%20v_%7B%5Cboldsymbol%7Bq_3%7D%7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40" y="5832135"/>
            <a:ext cx="457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latex.codecogs.com/png.latex?%5Cdpi%7B150%7D%20%5CLARGE%20v_%7B%5Cboldsymbol%7Bq_4%7D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40" y="7017679"/>
            <a:ext cx="4667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latex.codecogs.com/png.latex?%5Cdpi%7B150%7D%20%5CLARGE%20v_%7B%5Cboldsymbol%7Bq_5%7D%7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45" y="7033076"/>
            <a:ext cx="457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s://latex.codecogs.com/png.latex?%5Cdpi%7B150%7D%20%5CLARGE%20%5Cmbox%7Be.g.%2C%20%7D%5Cmathcal%7BI%7D_Q%3D%5C%7B%5Cboldsymbol%7Bq_i%7D%5C%7D_%7Bi%3D1%7D%5E5%3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66" y="5108257"/>
            <a:ext cx="3152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42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atex.codecogs.com/png.latex?%5Cdpi%7B150%7D%20%5CLARGE%20%5Cmbox%7Bstructure%20of%7D%5C%2C%5C%2C%5Cmathcal%7BF%7D_p%5C%2C%5Cmbox%7B%3F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82" y="726849"/>
            <a:ext cx="27051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atex.codecogs.com/png.latex?%5Cdpi%7B150%7D%20%5CLARGE%20%5Cmbox%7Bsimplified%20case%3A%7D%5C%2C%5C%2C%5C%2C%5Cmathcal%7BE%7D%5E1_N%5C%2C%5C%2C%5Cmbox%7Ba%20simplex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65" y="1673982"/>
            <a:ext cx="4810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6984528" y="674273"/>
            <a:ext cx="2453398" cy="1954818"/>
          </a:xfrm>
          <a:prstGeom prst="triangle">
            <a:avLst>
              <a:gd name="adj" fmla="val 5100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930528" y="2575091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188522" y="620273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9383926" y="256273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32" name="Picture 12" descr="https://latex.codecogs.com/png.latex?%5Cdpi%7B150%7D%20%5CLARGE%20%5Cmbox%7Beach%20facet%7D%5C%2C%5C%2CF%5C%2C%5C%2C%5Cmbox%7Bcontains%20all%20vertices%20except%20one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38" y="4571925"/>
            <a:ext cx="72771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latex.codecogs.com/png.latex?%5Cdpi%7B150%7D%20%5CLARGE%20%5Cright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56" y="4643362"/>
            <a:ext cx="3714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latex.codecogs.com/png.latex?%5Cdpi%7B150%7D%20%5CLARGE%20F%20%5Cleftrightarrow%20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38" y="5535483"/>
            <a:ext cx="11334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latex.codecogs.com/png.latex?%5Cdpi%7B150%7D%20%5Clarge%201%5C%21-%5C%2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99" y="5335458"/>
            <a:ext cx="4953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s://latex.codecogs.com/png.latex?%5Cdpi%7B150%7D%20%5CLARGE%20%5Cmbox%7Band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32" y="5518066"/>
            <a:ext cx="5905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s://latex.codecogs.com/png.latex?%5Cdpi%7B150%7D%20%5CLARGE%20D_j%28n%29%5Cequiv%5Cmbox%7Bdist%7D%28n%2CF_j%29%3D%7C%5Calpha_j%7C%5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72" y="5462412"/>
            <a:ext cx="45243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atex.codecogs.com/png.latex?%5Cdpi%7B150%7D%20%5CLARGE%20%7B%5Ccolor%7BBlue%7D%20v_%7B%5Cboldsymbol%7Bq_1%7D%7D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03" y="2716456"/>
            <a:ext cx="457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atex.codecogs.com/png.latex?%5Cdpi%7B150%7D%20%5CLARGE%20%7B%5Ccolor%7BOrange%7D%20v_%7B%5Cboldsymbol%7Bq_3%7D%7D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926" y="2683091"/>
            <a:ext cx="457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atex.codecogs.com/png.latex?%5Cdpi%7B150%7D%20%5CLARGE%20%7B%5Ccolor%7BGreen%7D%20v_%7B%5Cboldsymbol%7Bq_2%7D%7D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74" y="283351"/>
            <a:ext cx="457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latex.codecogs.com/png.latex?%5Cdpi%7B150%7D%20%5CLARGE%20%7B%5Ccolor%7BGreen%7D%20F_2%7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22" y="2737637"/>
            <a:ext cx="3810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latex.codecogs.com/png.latex?%5Cdpi%7B150%7D%20%5CLARGE%20%7B%5Ccolor%7BOrange%7D%20F_3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46" y="1290754"/>
            <a:ext cx="3810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latex.codecogs.com/png.latex?%5Cdpi%7B150%7D%20%5CLARGE%20%7B%5Ccolor%7BBlue%7D%20F_1%7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14" y="1340926"/>
            <a:ext cx="37147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latex.codecogs.com/png.latex?%5Cdpi%7B150%7D%20%5CLARGE%20%7C%5CPsi%5Crangle%20%3D%20%7B%5Ccolor%7BBlue%7D%20%5Calpha_%7B%5Cboldsymbol%7Bq_1%7D%7D%7C%5Cboldsymbol%7Bq_1%7D%5Crangle%7D&amp;plus;%20%7B%5Ccolor%7BGreen%7D%20%5Calpha_%7B%5Cboldsymbol%7Bq_2%7D%7D%7C%5Cboldsymbol%7Bq_2%7D%5Crangle%7D&amp;plus;%20%7B%5Ccolor%7BOrange%7D%20%5Calpha_%7B%5Cboldsymbol%7Bq_3%7D%7D%7C%5Cboldsymbol%7Bq_3%7D%5Crangle%7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65" y="3376171"/>
            <a:ext cx="56388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latex.codecogs.com/png.latex?%5Cdpi%7B150%7D%20%5CLARGE%20%7C%5CPsi%5Crangle%20%3D%20%7B%5Ccolor%7BBlue%7D%20%5Calpha_%7B1%7D%7C%5Cboldsymbol%7Bq_1%7D%5Crangle%7D&amp;plus;%20%7B%5Ccolor%7BGreen%7D%20%5Calpha_%7B2%7D%7C%5Cboldsymbol%7Bq_2%7D%5Crangle%7D&amp;plus;%20%7B%5Ccolor%7BOrange%7D%20%5Calpha_%7B3%7D%7C%5Cboldsymbol%7Bq_3%7D%5Crangle%7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91" y="3375760"/>
            <a:ext cx="51625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latex.codecogs.com/png.latex?%5Cdpi%7B150%7D%20%5CLARGE%20%5Cmbox%7Brecall%20%7D%5C%2Cn%20%3D%20%7B%5Ccolor%7BBlue%7D%20%7C%5Calpha_1%7C%5E2%5C%2C%20v_%7B%5Cboldsymbol%7Bq_1%7D%7D%7D&amp;plus;%7B%5Ccolor%7BGreen%7D%20%7C%5Calpha_2%7C%5E2%5C%2C%20v_%7B%5Cboldsymbol%7Bq_2%7D%7D%7D&amp;plus;%7B%5Ccolor%7BOrange%7D%20%7C%5Calpha_3%7C%5E2%5C%2C%20v_%7B%5Cboldsymbol%7Bq_3%7D%7D%7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96" y="6279965"/>
            <a:ext cx="67818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s://latex.codecogs.com/png.latex?%5Cdpi%7B150%7D%20%5CLARGE%20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48" y="1719197"/>
            <a:ext cx="2190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>
            <a:stCxn id="34" idx="4"/>
          </p:cNvCxnSpPr>
          <p:nvPr/>
        </p:nvCxnSpPr>
        <p:spPr>
          <a:xfrm>
            <a:off x="8061435" y="2054978"/>
            <a:ext cx="0" cy="561760"/>
          </a:xfrm>
          <a:prstGeom prst="line">
            <a:avLst/>
          </a:prstGeom>
          <a:ln w="28575">
            <a:solidFill>
              <a:srgbClr val="1AF7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121734" y="1624858"/>
            <a:ext cx="703958" cy="34929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558246" y="1758937"/>
            <a:ext cx="446797" cy="225546"/>
          </a:xfrm>
          <a:prstGeom prst="line">
            <a:avLst/>
          </a:prstGeom>
          <a:ln w="28575">
            <a:solidFill>
              <a:srgbClr val="F07B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007435" y="194697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22" name="Picture 26" descr="https://latex.codecogs.com/png.latex?%5Cdpi%7B120%7D%20%5CLARGE%20%7B%5Ccolor%7BBlue%7D%20D_1%7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52" y="1432745"/>
            <a:ext cx="3524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s://latex.codecogs.com/png.latex?%5Cdpi%7B120%7D%20%5CLARGE%20%7B%5Ccolor%7BOrange%7D%20D_3%7D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05" y="1886110"/>
            <a:ext cx="3619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s://latex.codecogs.com/png.latex?%5Cdpi%7B120%7D%20%5CLARGE%20%7B%5Ccolor%7BGreen%7D%20D_2%7D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14" y="2186006"/>
            <a:ext cx="3619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8" name="Picture 28" descr="https://latex.codecogs.com/png.latex?%5Cdpi%7B150%7D%20%5CLARGE%20%5Cmathcal%7BF%7D_p%28n%29%3D%5Csum_%7Bi%2Cj%7D%5Ceta_i%20%5Ceta_j%5C%2CV_%7Bi%20j%7D%5C%2C%20%5Csqrt%7BD_i%28n%29D_j%28n%29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30" y="4953743"/>
            <a:ext cx="57912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https://latex.codecogs.com/png.latex?%5Cdpi%7B150%7D%20%5CLARGE%20%5CRight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02" y="5218129"/>
            <a:ext cx="3714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9393" y="4715941"/>
            <a:ext cx="6336704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2" name="Picture 4" descr="https://latex.codecogs.com/png.latex?%5Cdpi%7B150%7D%20%5CLARGE%20%5CRightarrow%5Cquad%20%5C%7BD_i%28n%29%5C%7D%5C%2C%5Crightarrow%20%7C%5CPsi%5Crangle%20%5C%2C%5C%2C%5C%2C%28%5Cmbox%7Bup%20to%20local%20phases%7D%5C%2C%5C%2C%5Ceta_j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65" y="919093"/>
            <a:ext cx="74199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atex.codecogs.com/png.latex?%5Cdpi%7B150%7D%20%5Clarge%20%5Cmbox%7B%5BCS%2C%20R.Schilling%2C%20Phys.%7ERev.%7ELett.%7E122%2C%20013001%20%282019%29%5D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93" y="6465911"/>
            <a:ext cx="64960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latex.codecogs.com/png.latex?%5Cdpi%7B150%7D%20%5CLARGE%20%5Cmbox%7BLevy%27s%20constrained%20search%3A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65" y="2145096"/>
            <a:ext cx="42386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atex.codecogs.com/png.latex?%5Cdpi%7B150%7D%20%5CLARGE%20%5Cmathcal%7BF%7D%28n%29%3D%20%5Cmin_%7B%5CPsi%20%5Cmapsto%20n%7D%20%5C%2C%5Clangle%5CPsi%7C%20V%20%7C%5CPsi%5Crangle%20%3D%5Cmin_%7B%5C%7B%5Calpha_i%5C%7D%20%5Cmapsto%20n%7D%20%5Csum_%7Bi%2Cj%7D%5Calpha_i%5E%5Cast%20%5Calpha_j%20%5Clangle%20%5Cboldsymbol%7Bq_i%7D%20%7C%20V%20%7C%5Cboldsymbol%7Bq_j%7D%20%5Crang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65" y="2897170"/>
            <a:ext cx="8201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atex.codecogs.com/png.latex?%5Cdpi%7B150%7D%20%5CLARGE%20%5Cequiv%20V_%7Bi%20j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688" y="3686652"/>
            <a:ext cx="857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ket 1"/>
          <p:cNvSpPr/>
          <p:nvPr/>
        </p:nvSpPr>
        <p:spPr>
          <a:xfrm rot="16200000">
            <a:off x="8644903" y="2767638"/>
            <a:ext cx="174627" cy="1479149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8" name="Picture 8" descr="https://latex.codecogs.com/png.latex?%5Cdpi%7B150%7D%20%5CLARGE%20%7C%5Calpha_i%7C%20%3D%20%5Csqrt%7BD_i%28n%29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50" y="2076938"/>
            <a:ext cx="24384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704608" y="2622037"/>
            <a:ext cx="0" cy="3640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9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atex.codecogs.com/png.latex?%5Cdpi%7B150%7D%20%5CLARGE%20%5Cmbox%7Bimmediate%20consequence%3A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723975"/>
            <a:ext cx="38862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atex.codecogs.com/png.latex?%5Cdpi%7B150%7D%20%5CLARGE%20%5Cmbox%7B%60%60exchange%20force%27%27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6" y="2016696"/>
            <a:ext cx="26384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atex.codecogs.com/png.latex?%5Cdpi%7B150%7D%20%5CLARGE%20%5CBig%7C%5Cfrac%7B%5Cmathrm%7Bd%7D%5Cmathcal%7BF%7D_p%7D%7B%5Cmathrm%7Bd%7Dn%7D%28n%29%5CBig%7C%5C%2C%5Cpropto%5C%2C1/%5Csqrt%7BD%28n%29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8" y="1588071"/>
            <a:ext cx="38004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896" y="1383101"/>
            <a:ext cx="4392488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25" y="3707829"/>
            <a:ext cx="2403123" cy="2555702"/>
          </a:xfrm>
          <a:prstGeom prst="rect">
            <a:avLst/>
          </a:prstGeom>
        </p:spPr>
      </p:pic>
      <p:pic>
        <p:nvPicPr>
          <p:cNvPr id="6154" name="Picture 10" descr="https://latex.codecogs.com/png.latex?%5Cdpi%7B150%7D%20%5CLARGE%20%5Cmbox%7B%60%60fermionic%20exchange%20symmetry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56" y="3851845"/>
            <a:ext cx="49911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latex.codecogs.com/png.latex?%5Cdpi%7B150%7D%20%5CLARGE%20%5Cmbox%7Bmanifests%20itself%20within%20RDMFT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20" y="4481624"/>
            <a:ext cx="5143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latex.codecogs.com/png.latex?%5Cdpi%7B150%7D%20%5CLARGE%20%5Cmbox%7Bin%20the%20form%20of%20a%20diverging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20" y="5044727"/>
            <a:ext cx="4191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latex.codecogs.com/png.latex?%5Cdpi%7B150%7D%20%5CLARGE%20%5Cmbox%7Bexchange%20force%27%27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81" y="5578499"/>
            <a:ext cx="24955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latex.codecogs.com/png.latex?%5Cdpi%7B150%7D%20%5CLARGE%20%5Cmbox%7Bsame%20findings%20for%20arbitrary%7D%5C%2C%5C%2C%5Cmathcal%7BE%7D%5E1_N%28Q%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34" y="6712519"/>
            <a:ext cx="55435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latex.codecogs.com/png.latex?%5Cdpi%7B150%7D%20%5Clarge%20%5Cmbox%7B%5BCS%2C%20R.Schilling%2C%20Phys.%7ERev.%7ELett.%7E122%2C%20013001%20%282019%29%5D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31" y="2972371"/>
            <a:ext cx="64960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16084" y="1275838"/>
            <a:ext cx="3384377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40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Outline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31800" y="2843733"/>
            <a:ext cx="7589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rgbClr val="0000FF"/>
                </a:solidFill>
              </a:rPr>
              <a:t>(I)  Introduction into RDMFT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9792" y="3810021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rgbClr val="0000FF"/>
                </a:solidFill>
              </a:rPr>
              <a:t>(II)  Geometric picture underlying RDMFT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feld 4"/>
          <p:cNvSpPr txBox="1"/>
          <p:nvPr/>
        </p:nvSpPr>
        <p:spPr>
          <a:xfrm>
            <a:off x="287784" y="4776309"/>
            <a:ext cx="9865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arenBoth" startAt="3"/>
            </a:pPr>
            <a:r>
              <a:rPr lang="de-CH" sz="3200" dirty="0">
                <a:solidFill>
                  <a:srgbClr val="0000FF"/>
                </a:solidFill>
              </a:rPr>
              <a:t>Translationally-invariant systems</a:t>
            </a:r>
          </a:p>
          <a:p>
            <a:r>
              <a:rPr lang="de-CH" sz="3200" dirty="0">
                <a:solidFill>
                  <a:srgbClr val="0000FF"/>
                </a:solidFill>
              </a:rPr>
              <a:t>      (solid state physics, ultracold fermionic atoms)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atex.codecogs.com/png.latex?%5Cdpi%7B150%7D%20%5CLARGE%20%5Cmbox%7BYet%2C%20functional%20has%20a%20more%20general%20form%3A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899517"/>
            <a:ext cx="65913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atex.codecogs.com/png.latex?%5Cdpi%7B150%7D%20%5CLARGE%20%5Cmathcal%7BF%7D_p%28n%29%20%3D%20%5C%21%20%5Csum_%7Br%2Cr%27%7D%20%5C%21V_%7Brr%27%7D%5C%2C%5Ceta_r%20%5C%2C%5Ceta_%7Br%27%7D%20%5Csqrt%7B%5Ctilde%7BD%7D_r%28%7B%5Cbbf%7Bn%7D%7D%2C%20V%29%20%5C%2C%5Ctilde%7BD%7D_%7Br%27%7D%28%7B%5Cbbf%7Bn%7D%7D%2CV%29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1907629"/>
            <a:ext cx="707707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7988" y="1644377"/>
            <a:ext cx="7754771" cy="14873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6" name="Picture 8" descr="https://latex.codecogs.com/png.latex?%5Cdpi%7B150%7D%20%5CLARGE%20%5Cmbox%7Bdepends%20on%20the%20geometry%20of%7D%5C%2C%5C%2C%5Cmathcal%7BE%7D%5E1_N%5C%2C%5C%2C%5Cmbox%7Bonly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5340467"/>
            <a:ext cx="60007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896296" y="4499917"/>
            <a:ext cx="360040" cy="816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416576" y="4499918"/>
            <a:ext cx="470620" cy="816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10" descr="https://latex.codecogs.com/png.latex?%5Cdpi%7B150%7D%20%5CLARGE%20%5Cmbox%7Bmore%20difficult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76" y="5421429"/>
            <a:ext cx="2152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latex.codecogs.com/png.latex?%5Cdpi%7B150%7D%20%5CLARGE%20%5Cmbox%7Bwhere%7D%5C%2C%5C%2C%5C%2C%5Ctilde%7BD%7D_r%28%7B%5Cbbf%7Bn%7D%7D%2CV%29%20%5Cequiv%20%5Csum_j%20b%5E%7B%28j%29%7D_r%20D_j%28n%29%5C%2C&amp;plus;%5C%2C%5Coverline%7Ba%7D_r%5Cbig%28%5C%7BD_i%28n%29%5C%7D%2C%20V%5Cbig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26" y="3913958"/>
            <a:ext cx="8401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latex.codecogs.com/png.latex?%5Cdpi%7B150%7D%20%5Clarge%20%5Cmbox%7B%5BCS%2C%20R.Schilling%2C%20Phys.%7ERev.%7ELett.%7E122%2C%20013001%20%282019%29%5D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48" y="6660157"/>
            <a:ext cx="64960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079872" y="82750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Application/Illustration: Hubbard square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2123653"/>
            <a:ext cx="1282564" cy="1394634"/>
          </a:xfrm>
          <a:prstGeom prst="rect">
            <a:avLst/>
          </a:prstGeom>
        </p:spPr>
      </p:pic>
      <p:pic>
        <p:nvPicPr>
          <p:cNvPr id="10242" name="Picture 2" descr="https://latex.codecogs.com/png.latex?%5Cdpi%7B150%7D%20%5CLARGE%20%5Chat%7BH%7D%3D%5Coplus%20%5Coplus%20%5Coplus%20%5C%2C%20%5Chat%7BH%7D_%7BK%2CS%2CM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97" y="2568557"/>
            <a:ext cx="32766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atex.codecogs.com/png.latex?%5Cdpi%7B150%7D%20%5CLARGE%20_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3073383"/>
            <a:ext cx="2476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atex.codecogs.com/png.latex?%5Cdpi%7B150%7D%20%5CLARGE%20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00" y="3073383"/>
            <a:ext cx="1714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latex.codecogs.com/png.latex?%5Cdpi%7B150%7D%20%5CLARGE%20_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48" y="3082908"/>
            <a:ext cx="2857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s://latex.codecogs.com/png.latex?%5Cdpi%7B150%7D%20%5CLARGE%20n_%7Bk%2C%5Cuparrow%7D%3Dn_%7Bk%2C%5Cdownarrow%7D%5Cequiv%20n_k%5C%2C%2C%5Cquad%20k%3D0%2C1%2C2%2C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4849892"/>
            <a:ext cx="53625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latex.codecogs.com/png.latex?%5Cdpi%7B150%7D%20%5CLARGE%20n_1%3Dn_3%3D1/2%5C%2C%2C%5Cquad%20n_0%3D1-n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5452724"/>
            <a:ext cx="4981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s://latex.codecogs.com/png.latex?%5Cdpi%7B150%7D%20%5CLARGE%20%5CRightarrow%20%5C%2C%5Cmathcal%7BP%7D%5E1_4%3D%5Cmathcal%7BE%7D%5E1_4%20%5Ccong%5B0%2C1%5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81" y="6372125"/>
            <a:ext cx="3238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atex.codecogs.com/png.latex?%5Cdpi%7B150%7D%20%5CLARGE%20%5Cmbox%7Bground%20state%20sector%3A%20%7D%5C%2C%28K%2CS%29%3D%282%2C0%29%5C%21%3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84" y="4202524"/>
            <a:ext cx="60579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1187549"/>
            <a:ext cx="3809523" cy="2519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16" y="1259557"/>
            <a:ext cx="2694089" cy="2552561"/>
          </a:xfrm>
          <a:prstGeom prst="rect">
            <a:avLst/>
          </a:prstGeom>
        </p:spPr>
      </p:pic>
      <p:pic>
        <p:nvPicPr>
          <p:cNvPr id="11270" name="Picture 6" descr="https://latex.codecogs.com/png.latex?%5Cdpi%7B120%7D%20%5CLARGE%20%7B%5Ccolor%7BRed%7D%20%5Cmbox%7BPNOF5%7D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76" y="2414704"/>
            <a:ext cx="10096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latex.codecogs.com/png.latex?%5Cdpi%7B120%7D%20%5CLARGE%20%7B%5Ccolor%7BOrange%7D%20%5Cmbox%7BPNOF7-%7D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26" y="1479943"/>
            <a:ext cx="11049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latex.codecogs.com/png.latex?%5Cdpi%7B120%7D%20%5CLARGE%20%5Crightarrow%5C%2C%5Cmbox%7Bbuilding%20block%20for%20macroscopic%20functional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6" y="4852667"/>
            <a:ext cx="7094937" cy="36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s://latex.codecogs.com/png.latex?%5Cdpi%7B150%7D%20%5CLARGE%20%5Cmbox%7BHubbard%20square%7D%5C%2C%5Crightarrow%5C%2C2d%5C%2C%3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47" y="6747305"/>
            <a:ext cx="40100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295896" y="976089"/>
            <a:ext cx="144016" cy="9315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88" name="Picture 24" descr="https://latex.codecogs.com/png.latex?%5Cdpi%7B150%7D%20%5CLARGE%20%5Cmbox%7BIndeed%3A%20Hubbard%20dimer%7D%5C%2C%5Crightarrow%5C%2C%5Cmbox%7Bquasiexact%201d%20lattice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5542451"/>
            <a:ext cx="800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latex.codecogs.com/png.latex?%5Cdpi%7B150%7D%20%5Clarge%20%5Cmbox%7B%5BCS%2C%20R.Schilling%2C%20Phys.%7ERev.%7ELett.%7E122%2C%20013001%20%282019%29%5D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17" y="3933159"/>
            <a:ext cx="64960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atex.codecogs.com/png.latex?%5Cdpi%7B120%7D%20%5CLARGE%20%5Csim%203/4%20-%20%5Csqrt%7B13%7D/2%20%5C%2C%7B%5Ccolor%7BRed%7D%20%5Csqrt%7Bn_2%7D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46" y="593304"/>
            <a:ext cx="27241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atex.codecogs.com/png.latex?%5Cdpi%7B150%7D%20%5Clarge%20%5Cmbox%7B%5BM.Sauban%5C%60ere%2C%20M.B.Lepetit%2C%20G.M.Pastor%2C%20Phys.%7ERev.%7EB%2094%2C%20045102%20%282016%29%5D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55" y="6046725"/>
            <a:ext cx="8953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287784" y="539477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0000FF"/>
                </a:solidFill>
              </a:rPr>
              <a:t>Summary and Conclusion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75816" y="1930872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69309" y="3454856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62363" y="5372065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6" name="Picture 4" descr="https://latex.codecogs.com/png.latex?%5Cdpi%7B150%7D%20%5CLARGE%20%5Cmbox%7BIntro%20into%20RDMFT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1878484"/>
            <a:ext cx="30956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latex.codecogs.com/png.latex?%5Cdpi%7B150%7D%20%5CLARGE%20%5Cmbox%7Bgeometry%20of%20density%20matrices%7D%5C%2C%5C%2C&amp;plus;%5C%2C%5C%2C%5Cmbox%7BConvex%20Analysis%3A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81" y="3359605"/>
            <a:ext cx="80962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3445" y="4101497"/>
            <a:ext cx="2736304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02" name="Picture 10" descr="https://latex.codecogs.com/png.latex?%5Cdpi%7B150%7D%20%5CLARGE%20%5Cmathcal%7BF%7D_e%3D%5Cmbox%7Bconv%7D%28%5Cmathcal%7BF%7D_p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84" y="4230675"/>
            <a:ext cx="24098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latex.codecogs.com/png.latex?%5Cdpi%7B150%7D%20%5CLARGE%20%5Cmbox%7Btranslational%20symmetry%3A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03" y="5281576"/>
            <a:ext cx="38862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latex.codecogs.com/png.latex?%5Cdpi%7B150%7D%20%5CLARGE%20%5Crightarrow%5C%2C%5C%2C%5Cmbox%7Bstriking%20form%20of%7D%5C%2C%5C%2C%5Cmathcal%7BF%7D_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17" y="5955237"/>
            <a:ext cx="37623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latex.codecogs.com/png.latex?%5Cdpi%7B150%7D%20%5CLARGE%20%5Crightarrow%5C%2C%5C%2C%5Cmbox%7Bdiverging%20exchange%20force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91" y="6531032"/>
            <a:ext cx="46386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s://latex.codecogs.com/png.latex?%5Cdpi%7B150%7D%20%5CLARGE%20%5Cmbox%7BRDMFT%20has%20potential%20to%20replace%20DFT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2551860"/>
            <a:ext cx="63150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latex.codecogs.com/png.latex?%5Cdpi%7B150%7D%20%5Clarge%20%5Cmbox%7B%5BCS%2C%20R.Schilling%2C%20Phys.%7ERev.%7ELett.%7E122%2C%20013001%20%282019%29%5D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7194023"/>
            <a:ext cx="64960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atex.codecogs.com/png.latex?%5Cdpi%7B150%7D%20%5Clarge%20%5Cmbox%7B%5BCS%2C%20J.%7EChem.%7EPhys.%7E149%2C%20231102%20%282018%29%5D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8" y="4332835"/>
            <a:ext cx="4876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0" y="553108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0000FF"/>
                </a:solidFill>
              </a:rPr>
              <a:t>Outlook and open Problems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5816" y="1809171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75816" y="4018176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https://latex.codecogs.com/png.latex?%5Cdpi%7B150%7D%20%5CLARGE%20%5Cmbox%7BGeneralization%20to%20arbitrary%20systems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1763613"/>
            <a:ext cx="57912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atex.codecogs.com/png.latex?%5Cdpi%7B150%7D%20%5CLARGE%20%5Crightarrow%20%5Cmbox%7Breinterpretation%20of%20%28generalized%29%20Pauli%20principle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2434564"/>
            <a:ext cx="8229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atex.codecogs.com/png.latex?%5Cdpi%7B150%7D%20%5CLARGE%20%5Cmbox%7Bas%20dynamical%20concept%20%28%60%60exchange%20force%27%27%29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29" y="3051196"/>
            <a:ext cx="66389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latex.codecogs.com/png.latex?%5Cdpi%7B150%7D%20%5CLARGE%20%5Cmbox%7Bsolution%20of%20long-standing%20problem%3A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3918162"/>
            <a:ext cx="55721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latex.codecogs.com/png.latex?%5Cdpi%7B150%7D%20%5CLARGE%20%5Cmbox%7BWhy%20are%20occupation%20numbers%20not%20pinned%20to%200%20or%201%3F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4594240"/>
            <a:ext cx="84296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75816" y="5686987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34" name="Picture 14" descr="https://latex.codecogs.com/png.latex?%5Cdpi%7B150%7D%20%5CLARGE%20%5Cmbox%7BExpansion%20%5C%26%20fitting%20of%20%7D%5C%2C%20%5Coverline%7Ba%7D_r%28%5C%7BD_i%5C%7D%2CV%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5567923"/>
            <a:ext cx="5810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latex.codecogs.com/png.latex?%5Cdpi%7B150%7D%20%5CLARGE%20%5Crightarrow%5C%2C%5Cmbox%7BJacob%27s%20ladder%20for%20RDMFT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6219613"/>
            <a:ext cx="5029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5816" y="7020197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s://latex.codecogs.com/png.latex?%5Cdpi%7B150%7D%20%5CLARGE%20%5Cmbox%7BExtraction%20of%20GPCs%20from%20%7D%5C%2C%5Cmathcal%7BF%7D_e%5C%2C%3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30" y="6934471"/>
            <a:ext cx="49911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3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17688" y="2832615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dirty="0" err="1"/>
              <a:t>Thank</a:t>
            </a:r>
            <a:r>
              <a:rPr lang="de-CH" sz="5400" dirty="0"/>
              <a:t> </a:t>
            </a:r>
            <a:r>
              <a:rPr lang="de-CH" sz="5400" dirty="0" err="1"/>
              <a:t>you</a:t>
            </a:r>
            <a:r>
              <a:rPr lang="de-CH" sz="5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729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atex.codecogs.com/png.latex?%5Cdpi%7B150%7D%20%5CLARGE%20%5Cmbox%7BHamiltonian%7D%5C%2C%5C%2C%5C%2CH%5C%2C%3D%5C%2Ch%5C%2C&amp;plus;%5C%2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1" y="2483123"/>
            <a:ext cx="44005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50%7D%20%5CLARGE%20%5Cmbox%7Bon%7D%5C%2C%5C%2C%5Cwedge%5EN%5B%5Cmathal%7BH%7D_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79" y="2411685"/>
            <a:ext cx="18859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atex.codecogs.com/png.latex?%5Cdpi%7B150%7D%20%5CLARGE%20%5Cmbox%7Bphysical%20system%20of%20N%20fermions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1" y="1115541"/>
            <a:ext cx="48863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72" y="1010802"/>
            <a:ext cx="2876190" cy="580952"/>
          </a:xfrm>
          <a:prstGeom prst="rect">
            <a:avLst/>
          </a:prstGeom>
        </p:spPr>
      </p:pic>
      <p:pic>
        <p:nvPicPr>
          <p:cNvPr id="1032" name="Picture 8" descr="https://latex.codecogs.com/png.latex?%5Cdpi%7B150%7D%20%5CLARGE%20%5Cmbox%7Bground%20state%20energy%3A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61" y="4294450"/>
            <a:ext cx="3333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atex.codecogs.com/png.latex?%5Cdpi%7B150%7D%20%5CLARGE%20E%3D%5Cmin_%7B%7C%5CPsi%5Crangle%7D%5Clangle%5CPsi%7CH%7C%5CPsi%5Crang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25" y="5278179"/>
            <a:ext cx="29146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atex.codecogs.com/png.latex?%5Cdpi%7B150%7D%20%5CLARGE%20%5Cmbox%7Bexponentially%20large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0" y="4092251"/>
            <a:ext cx="30861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7128544" y="2987749"/>
            <a:ext cx="288032" cy="936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56136" y="2866976"/>
            <a:ext cx="720080" cy="588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209278" y="2884386"/>
            <a:ext cx="432048" cy="64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42" name="Picture 18" descr="https://latex.codecogs.com/png.latex?%5Cdpi%7B150%7D%20%5CLARGE%20%5Cmbox%7B1-particle%20terms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08" y="3576190"/>
            <a:ext cx="2533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latex.codecogs.com/png.latex?%5Cdpi%7B150%7D%20%5CLARGE%20%5Cmbox%7Bkinetic%20energy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61" y="4030525"/>
            <a:ext cx="22669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atex.codecogs.com/png.latex?%5Cdpi%7B150%7D%20%5CLARGE%20%5Cmbox%7Bpotential%20energy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61" y="4426443"/>
            <a:ext cx="26384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atex.codecogs.com/png.latex?%5Cdpi%7B150%7D%20%5CLARGE%20%5Cmbox%7Bpair%20interaction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41" y="3676649"/>
            <a:ext cx="24955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1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/>
          <p:cNvCxnSpPr/>
          <p:nvPr/>
        </p:nvCxnSpPr>
        <p:spPr>
          <a:xfrm flipH="1" flipV="1">
            <a:off x="5839611" y="3820092"/>
            <a:ext cx="877348" cy="2750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523385" y="206314"/>
            <a:ext cx="527845" cy="8450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4" name="Picture 10" descr="https://latex.codecogs.com/png.latex?%5Cdpi%7B150%7D%20%5CLARGE%20E%3D%5Cmin_%7B%7C%5CPsi%5Crangle%7D%5Clangle%5CPsi%7CH%7C%5CPsi%5Cr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971525"/>
            <a:ext cx="29146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atex.codecogs.com/png.latex?%5Cdpi%7B150%7D%20%5CLARGE%20%3D%5Cmin_%7B%7C%5CPsi%5Crangle%5C%21%5Clangle%5CPsi%7C%5Cin%5Cmathcal%7BP%7D%5EN%7D%5Cmbox%7BTr%7D%5BH%7C%5CPsi%5Crangle%5C%21%5Clangle%5CPsi%7C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1878483"/>
            <a:ext cx="38481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atex.codecogs.com/png.latex?%5Cdpi%7B150%7D%20%5CLARGE%20%3D%5Cmin_%7B%5CGamma%5Cin%5Cmathcal%7BE%7D%5EN%7D%5Cmbox%7BTr%7D%5BH%5CGamma%5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2879352"/>
            <a:ext cx="23812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tex.codecogs.com/png.latex?%5Cdpi%7B150%7D%20%5CLARGE%20%5Cmbox%7Bfurther%20simplifications%3F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5" y="5296326"/>
            <a:ext cx="37433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atex.codecogs.com/png.latex?%5Cdpi%7B150%7D%20%5CLARGE%20%5Cmbox%7Bsince%3A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24" y="5881850"/>
            <a:ext cx="8477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43968" y="6462049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935526" y="7029843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624488" y="827509"/>
            <a:ext cx="2880320" cy="158417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696496" y="3552472"/>
            <a:ext cx="2556284" cy="14126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966294" y="979316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659433" y="4023117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14" descr="https://latex.codecogs.com/png.latex?%5Cdpi%7B150%7D%20%5CLARGE%20%5Cmathcal%7BE%7D%5E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6" name="Picture 18" descr="https://latex.codecogs.com/png.latex?%5Cdpi%7B150%7D%20%5CLARGE%20%5Cmathcal%7BE%7D%5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99" y="1387677"/>
            <a:ext cx="583049" cy="44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latex.codecogs.com/png.latex?%5Cdpi%7B150%7D%20%5CLARGE%20%5Cmathcal%7BE%7D%5E2_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99" y="4023117"/>
            <a:ext cx="520313" cy="53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latex.codecogs.com/png.latex?%5Cdpi%7B150%7D%20%5CLARGE%20%5Cmbox%7BTr%7D_%7BN-2%7D%5B%5C%2C%5Ccdot%5C%2C%5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55" y="2777291"/>
            <a:ext cx="14192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7974638" y="2032346"/>
            <a:ext cx="0" cy="1899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733713" y="295232"/>
            <a:ext cx="2635035" cy="151216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985991" y="520178"/>
            <a:ext cx="2635035" cy="151216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170718" y="769564"/>
            <a:ext cx="2635035" cy="151216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529477" y="3400979"/>
            <a:ext cx="403911" cy="13611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6" name="Picture 28" descr="https://latex.codecogs.com/png.latex?%5Cdpi%7B150%7D%20%5CLARGE%20%7B%5Ccolor%7BRed%7D%20-H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59" y="655662"/>
            <a:ext cx="6381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s://latex.codecogs.com/png.latex?%5Cdpi%7B150%7D%20%5CLARGE%20%7B%5Ccolor%7BRed%7D%20-H_2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26" y="4154132"/>
            <a:ext cx="7524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s://latex.codecogs.com/png.latex?%5Cdpi%7B150%7D%20%5CLARGE%20%3D%5Cmin_%7B%5CGamma_2%5Cin%5Cmathcal%7BE%7D%5E2_N%7D%5Cmbox%7BTr%7D_2%5BH_2%5CGamma_2%5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3866281"/>
            <a:ext cx="28956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s://latex.codecogs.com/png.latex?%5Cdpi%7B150%7D%20%5CLARGE%20V%5C%2C%5C%2C%5Cmbox%7Bfixed%20in%7D%5C%2C%5C%2CH%3Dh&amp;plus;V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69" y="6393460"/>
            <a:ext cx="36957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s://latex.codecogs.com/png.latex?%5Cdpi%7B150%7D%20%5CLARGE%20h%5C%2C%5C%2C%5Cmbox%7Bis%20a%201-particle%20Hamiltonian%7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98" y="6938827"/>
            <a:ext cx="47244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4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atex.codecogs.com/png.latex?%5Cdpi%7B150%7D%20%5CLARGE%20%5Cmbox%7Btypical%20functionals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5" y="609646"/>
            <a:ext cx="30003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atex.codecogs.com/png.latex?%5Cdpi%7B150%7D%20%5CLARGE%20%5Cmbox%7BHartree-Fock%2C%20i.e.%7Eansatz%3A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7" y="1475581"/>
            <a:ext cx="40481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latex.codecogs.com/png.latex?%5Cdpi%7B150%7D%20%5CLARGE%20%5CGamma_2%28%5Cgamma%29%20%3D%5Cgamma%5Cotimes%5Cgamma%20-%20%5Cmbox%7BEx%7D%5C%2C%28%5Cgamma%5Cotimes%5Cgamma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3" y="2258145"/>
            <a:ext cx="46196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latex.codecogs.com/png.latex?%5Cdpi%7B150%7D%20%5CLARGE%20%5Cmathcal%7BF%7D_H%28%5Cgamma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35" y="3203773"/>
            <a:ext cx="10477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>
            <a:endCxn id="7180" idx="0"/>
          </p:cNvCxnSpPr>
          <p:nvPr/>
        </p:nvCxnSpPr>
        <p:spPr>
          <a:xfrm>
            <a:off x="3980010" y="2771725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>
            <a:off x="7128543" y="1547590"/>
            <a:ext cx="288032" cy="12961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82" name="Picture 14" descr="https://latex.codecogs.com/png.latex?%5Cdpi%7B150%7D%20%5CLARGE%20%5Crightarrow%5Cmathcal%7BF%7D_%7BHF%7D%28%5Cgamma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07" y="1990874"/>
            <a:ext cx="1771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895" y="1547590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24687" y="3923853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84" name="Picture 16" descr="https://latex.codecogs.com/png.latex?%5Cdpi%7B150%7D%20%5CLARGE%20%5Cmathcal%7BF%7D%5Cequiv%20%5Cmathcal%7BF%7D_H&amp;plus;%5Cmathcal%7BF%7D_%7Bxc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96" y="3864420"/>
            <a:ext cx="24955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s://latex.codecogs.com/png.latex?%5Cdpi%7B150%7D%20%5CLARGE%20%5Cmbox%7Bexchange-correlation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23" y="3864420"/>
            <a:ext cx="33242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4229954" y="4037011"/>
            <a:ext cx="547861" cy="8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03341" y="4787949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90" name="Picture 22" descr="https://latex.codecogs.com/png.latex?%5Cdpi%7B150%7D%20%5CLARGE%20%5Cmbox%7Bansatz%3A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31" y="4702224"/>
            <a:ext cx="11049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s://latex.codecogs.com/png.latex?%5Cdpi%7B150%7D%20%5CLARGE%20%5Cmathcal%7BF%7D_%7Bxc%7D%28%5Cgamma%29%3D%5Csum_%7Bj%2Ck%7Df%28n_j%2Cn_k%29%20%5Clangle%20j%2C%20k%7CV%7Ck%2Cj%5Crang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95" y="4624943"/>
            <a:ext cx="57626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https://latex.codecogs.com/png.latex?%5Cdpi%7B150%7D%20%5CLARGE%20f%5E%7B%28HF%29%7D%28n_j%2Cn_k%29%3Dn_j%20n_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49" y="5538681"/>
            <a:ext cx="345757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https://latex.codecogs.com/png.latex?%5Cdpi%7B150%7D%20%5CLARGE%20f%5E%7B%28M%29%7D%28n_j%2Cn_k%29%3D%5Csqrt%7Bn_j%20n_k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72" y="6239893"/>
            <a:ext cx="36576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https://latex.codecogs.com/png.latex?%5Cdpi%7B150%7D%20%5CLARGE%20%5Cldo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15" y="7164213"/>
            <a:ext cx="40005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0" name="Picture 32" descr="https://latex.codecogs.com/png.latex?%5Cdpi%7B150%7D%20%5CLARGE%20%5Cmbox%7BHartree%20term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15" y="3275325"/>
            <a:ext cx="2095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4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4" y="1835621"/>
            <a:ext cx="7272808" cy="5408988"/>
          </a:xfrm>
          <a:prstGeom prst="rect">
            <a:avLst/>
          </a:prstGeom>
        </p:spPr>
      </p:pic>
      <p:pic>
        <p:nvPicPr>
          <p:cNvPr id="3074" name="Picture 2" descr="https://latex.codecogs.com/png.latex?%5Cdpi%7B150%7D%20%5Chuge%20%5Cunderline%7B%5Cmbox%7Bresearch%20vision%3A%7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28" y="539477"/>
            <a:ext cx="30003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1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2015976" y="476765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u="sng" dirty="0">
                <a:solidFill>
                  <a:srgbClr val="0000FF"/>
                </a:solidFill>
              </a:rPr>
              <a:t>(I)  Introduction into RDMFT</a:t>
            </a:r>
            <a:endParaRPr lang="en-US" sz="4000" u="sng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s://latex.codecogs.com/gif.latex?%5Cdpi%7B150%7D%20%5CLARGE%20%5Cmbox%7BN-particle%20picture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40" y="1691097"/>
            <a:ext cx="28670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tex.codecogs.com/gif.latex?%5Cdpi%7B150%7D%20%5CLARGE%20%5Cmbox%7B1-particle%20picture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22" y="1685993"/>
            <a:ext cx="27622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50%7D%20%5CLARGE%20%5Cmbox%7BHamiltonian%7D%5C%2C%5C%2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2" y="5117894"/>
            <a:ext cx="2505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atex.codecogs.com/png.latex?%5Cdpi%7B150%7D%20%5CLARGE%20%3D%5C%2Ch&amp;plus;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12" y="5103606"/>
            <a:ext cx="14859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s://latex.codecogs.com/png.latex?%5Cdpi%7B150%7D%20%5CLARGE%20%5Cmbox%7B1-particle%20terms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65" y="6198395"/>
            <a:ext cx="2533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s://latex.codecogs.com/png.latex?%5Cdpi%7B150%7D%20%5CLARGE%20%5Cmbox%7Bkinetic%20energy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68" y="6618059"/>
            <a:ext cx="22669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https://latex.codecogs.com/png.latex?%5Cdpi%7B150%7D%20%5CLARGE%20%5Cmbox%7Bpotential%20energy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68" y="7013977"/>
            <a:ext cx="26384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https://latex.codecogs.com/png.latex?%5Cdpi%7B150%7D%20%5CLARGE%20%5Cmbox%7Bpair%20interaction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44" y="6217444"/>
            <a:ext cx="24955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3071146" y="5560330"/>
            <a:ext cx="631519" cy="485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673753" y="5536357"/>
            <a:ext cx="574878" cy="568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https://latex.codecogs.com/png.latex?%5Cdpi%7B150%7D%20%5CLARGE%20%5Cmbox%7B%7B%5Ccolor%7BRed%7D%20fixed%7D%20%28e.g.%7ECoulomb%29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81" y="6639920"/>
            <a:ext cx="33147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2746915"/>
            <a:ext cx="3285429" cy="1935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4" y="2285322"/>
            <a:ext cx="8853631" cy="29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2771725"/>
            <a:ext cx="4619048" cy="2838095"/>
          </a:xfrm>
          <a:prstGeom prst="rect">
            <a:avLst/>
          </a:prstGeom>
        </p:spPr>
      </p:pic>
      <p:pic>
        <p:nvPicPr>
          <p:cNvPr id="10246" name="Picture 6" descr="https://latex.codecogs.com/png.latex?%5Cdpi%7B150%7D%20%5CLARGE%20%5Cmbox%7Bgeometric%20illustration%20of%3A%7D%5C%2C%5C%2C%5Cmin_%7B%5CGamma%20%5Cin%20%5Cmathcal%7BE%7D%5EN%28%5Cgamma%29%7D%5Cmbox%7BTr%7D%5BV%5CGamma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02" y="1331565"/>
            <a:ext cx="6543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latex.codecogs.com/png.latex?%5Cdpi%7B150%7D%20%5CLARGE%20%5Cmbox%7Bsupporting%20hyperplane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39" y="5723074"/>
            <a:ext cx="3676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789967" y="5652046"/>
            <a:ext cx="504056" cy="2567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91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atex.codecogs.com/png.latex?%5Cdpi%7B150%7D%20%5CLARGE%20%5Cmbox%7Bfundamental%20theorem%20in%20RDMFT%3A%7D%5C%2C%5C%2C%5C%2C%5Cmathcal%7BF%7D_p%5Cequiv%20%5Cmathcal%7BF%7D_e%7C_%7B%5Cmathcal%7BP%7D%5E1_N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3" y="866068"/>
            <a:ext cx="77533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latex.codecogs.com/png.latex?%5Cdpi%7B150%7D%20%5Clarge%20%5Cmbox%7B%5BT.T.Nguyen-Dang%2C%20E.V.Ludena%2C%20Y.Tal%2C%20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87" y="1649370"/>
            <a:ext cx="48006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latex.codecogs.com/png.latex?%5Cdpi%7B150%7D%20%5Clarge%20%5Cmbox%7BComput.%7ETheor.%7EChem.%7E%5Ctextbf%7B120%7D%2C%20247%20%281985%29%5D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95" y="2044182"/>
            <a:ext cx="49149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s://latex.codecogs.com/png.latex?%5Cdpi%7B150%7D%20%5CLARGE%20%5Crightarrow%5C%2C%5C%2C%5Cmbox%7BGPCs%20obsolete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3" y="1734788"/>
            <a:ext cx="30384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51795" y="703603"/>
            <a:ext cx="2157889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82" name="Picture 18" descr="https://latex.codecogs.com/png.latex?%5Cdpi%7B150%7D%20%5CLARGE%20%5Cmbox%7Bproof%3A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6" y="2907971"/>
            <a:ext cx="9239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https://latex.codecogs.com/png.latex?%5Cdpi%7B150%7D%20%5CLARGE%20%3D%20w_p%20%5CGamma_p&amp;plus;%281-w_p%29%5CGamma_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76" y="4320337"/>
            <a:ext cx="346710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https://latex.codecogs.com/png.latex?%5Cdpi%7B150%7D%20%5CLARGE%20%5CRightarr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59" y="6175517"/>
            <a:ext cx="3714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0" name="Picture 36" descr="https://latex.codecogs.com/png.latex?%5Cdpi%7B150%7D%20%5CLARGE%20%5Cmathcal%7BF%7D_e%28%5Cgamma%29%5Cgeq%20%5Cmathcal%7BF%7D_p%28%5Cgamma%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76" y="6124375"/>
            <a:ext cx="242887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https://latex.codecogs.com/png.latex?%5Cdpi%7B150%7D%20%5Clarge%20%5Cmathcal%7BF%7D_e%28%5Cgamma%29%5Cleq%20%5Cmathcal%7BF%7D_p%28%5Cgamma%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13" y="6561582"/>
            <a:ext cx="17240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https://latex.codecogs.com/png.latex?%5Cdpi%7B150%7D%20%5CLARGE%20%5CRightarr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23" y="6246810"/>
            <a:ext cx="3714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6" name="Picture 42" descr="https://latex.codecogs.com/png.latex?%5Cdpi%7B150%7D%20%5CLARGE%20%5Cmathcal%7BF%7D_e%28%5Cgamma%29%3D%20%5Cmathcal%7BF%7D_p%28%5Cgamma%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47" y="6146797"/>
            <a:ext cx="24098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0" name="Picture 46" descr="https://latex.codecogs.com/png.latex?%5Cdpi%7B150%7D%20%5Clarge%20w_p%3E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2" y="6575423"/>
            <a:ext cx="8096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atex.codecogs.com/png.latex?%5Cdpi%7B150%7D%20%5CLARGE%20%5Cmbox%7Bminimization%20of%7D%5C%2C%5C%2C%5Cmbox%7BTr%7D%5BV%20%5CGamma%5D%5C%2C%5C%2C%5Cmbox%7Bon%7D%5C%2C%5C%2C%5Cmathcal%7BE%7D%5EN%28%5Cgamma%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6" y="3633722"/>
            <a:ext cx="55245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tex.codecogs.com/png.latex?%5Cdpi%7B150%7D%20%5CLARGE%20%5Crightarrow%5C%2C%5C%2C%5Coverline%7B%5CGamma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02" y="4333847"/>
            <a:ext cx="8763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atex.codecogs.com/png.latex?%5Cdpi%7B150%7D%20%5CLARGE%20%5CRightarrow%5C%2C%5C%2C%5Cmbox%7BTr%7D%5BV%20%5Coverline%7B%5CGamma%7D%5D%5Cequiv%5Cmathcal%7BF%7D_e%28%5Cgamma%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46" y="5239390"/>
            <a:ext cx="32575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atex.codecogs.com/png.latex?%5Cdpi%7B150%7D%20%5CLARGE%20%5Cgeq%20w_p%5C%2C%20%5Cmathcal%7BF%7D_p%28%5Cgamma%29&amp;plus;%281-w_p%29%5C%2C%20%5Cmathcal%7BF%7D_e%28%5Cgamma%2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04" y="5265955"/>
            <a:ext cx="475297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 descr="https://latex.codecogs.com/png.latex?%5Cdpi%7B150%7D%20%5CLARGE%20%5Cmbox%7BKrein-Milman%20theorem%3A%7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90" y="5556505"/>
            <a:ext cx="38100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https://latex.codecogs.com/png.latex?%5Cdpi%7B150%7D%20%5CLARGE%20%5Cmbox%7Bconvex%20combination%20of%20%7B%5Ccolor%7BRed%7D%20extremal%20points%7D%7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99" y="6039992"/>
            <a:ext cx="63246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V="1">
            <a:off x="2828640" y="4894578"/>
            <a:ext cx="0" cy="493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66" y="5556505"/>
            <a:ext cx="1472495" cy="12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atex.codecogs.com/png.latex?%5Cdpi%7B150%7D%20%5CLARGE%20%5Cmbox%7BYet%2C%20proof%20and%20theorem%20wrong%21%7D%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1390765"/>
            <a:ext cx="52482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latex.codecogs.com/png.latex?%5Cdpi%7B150%7D%20%5CLARGE%20%5Cmbox%7Bhidden%20assumption%7D%5C%2C%5C%2Cw_p%3E0%5C%2C%5C%2C%5Cmbox%7Bnot%20justifie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2089498"/>
            <a:ext cx="64674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4788" y="4372820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4" name="Picture 6" descr="https://latex.codecogs.com/png.latex?%5Cdpi%7B150%7D%20%5CLARGE%20%5Coverline%7B%5CGamma%7D%5C%2C%5C%2C%5Cmbox%7Balready%20on%20boundary%20of%7D%5C%2C%5C%2C%5Cmathcal%7BE%7D%5EN%28%5Cgamma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44" y="4229944"/>
            <a:ext cx="53435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latex.codecogs.com/png.latex?%5Cdpi%7B150%7D%20%5CLARGE%20%5Cmbox%7Band%20even%20extremal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44" y="4969111"/>
            <a:ext cx="29908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latex.codecogs.com/png.latex?%5Cdpi%7B150%7D%20%5CLARGE%20%5Crightarrow%5C%2C%5C%2C%5Cmbox%7Bapplication%20of%20Krein-Milman%20theorem%20absurd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97" y="5652045"/>
            <a:ext cx="79914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latex.codecogs.com/png.latex?%5Cdpi%7B150%7D%20%5Clarge%20%5B%5Cmbox%7BCS%20%28Nov%202018%29%7D%5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9" y="2771514"/>
            <a:ext cx="18954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7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848" y="1095015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300" name="Picture 12" descr="https://latex.codecogs.com/png.latex?%5Cdpi%7B150%7D%20%5CLARGE%20%5Cmbox%7BQ%3A%20Is%7D%5C%2C%5C%2C%5Coverline%7B%5CGamma%7D%5C%2C%5C%2C%5Cmbox%7Bincidentally%20pure%3F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971189"/>
            <a:ext cx="42005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atex.codecogs.com/png.latex?%5Cdpi%7B150%7D%20%5CLARGE%20%5Cbig%28%5Cmbox%7Bi.e.%7D%5C%2C%5C%2C%5Cmathcal%7BF%7D_e%28%5Cgamma%29%3D%5Cmathcal%7BF%7D_p%28%5Cgamma%29%5Cbig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33" y="1494711"/>
            <a:ext cx="33147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latex.codecogs.com/png.latex?%5Cdpi%7B150%7D%20%5CLARGE%20%5Cmbox%7Bextremal%20points%20of%7D%5C%2C%5C%2C%5Cmathcal%7BE%7D%5EN%5C%21%3A%5C%2C%5C%2C%5C%2C%5Cmbox%7Bpure%20states%7D%5C%2C%5C%2C%20%5Cmathcal%7BP%7D%5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07" y="3797465"/>
            <a:ext cx="6581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tex.codecogs.com/png.latex?%5Cdpi%7B150%7D%20%5CLARGE%20%5Cmbox%7Brecall%3A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03" y="3147553"/>
            <a:ext cx="9334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atex.codecogs.com/png.latex?%5Cdpi%7B150%7D%20%5CLARGE%20%5Cmbox%7Bnot%20true%20anymore%20for%7D%5C%2C%5C%2C%5Cmathcal%7BE%7D%5EN%28%5Cgamma%29%5C%2C%5Cmbox%7B%21%7D%3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29" y="5047454"/>
            <a:ext cx="49530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atex.codecogs.com/png.latex?%5Cdpi%7B150%7D%20%5CLARGE%20%5Cmbox%7Bspectral%20decomposition%20of%7D%5C%2C%5C%2C%5CGamma%20%5Cin%20%5Cmathcal%7BE%7D%5EN%28%5Cgamma%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33" y="5697170"/>
            <a:ext cx="6048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atex.codecogs.com/png.latex?%5Cdpi%7B150%7D%20%5CLARGE%20%5Cmbox%7Binvolves%7D%5C%2C%5C%2C%7C%5CPsi%5Crangle%5C%21%5Clangle%5CPsi%7C%5C%2C%5C%2C%5Cmbox%7Bwith%201RDMs%7D%5C%2C%5C%2C%5Cgamma_%7B%5CPsi%7D%5Cneq%20%5Cgamm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33" y="6372125"/>
            <a:ext cx="602932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72" y="755501"/>
            <a:ext cx="3354572" cy="27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824" y="641408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4" descr="https://latex.codecogs.com/png.latex?%5Cdpi%7B150%7D%20%5CLARGE%20%5Cmbox%7BHubbard%20dimer%20%282%20electrons%20on%202%20sites%29%3A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608124"/>
            <a:ext cx="63912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latex.codecogs.com/png.latex?%5Cdpi%7B150%7D%20%5CLARGE%20%5Cmbox%7Bonly%20two%20pure%20states%20%28blue%20dots%29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90" y="4681270"/>
            <a:ext cx="51911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latex.codecogs.com/png.latex?%5Cdpi%7B150%7D%20%5CLARGE%20%5Cmbox%7Bnormal%20vectors%20of%20their%20supporting%20hyperplanes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70" y="5224332"/>
            <a:ext cx="76771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latex.codecogs.com/png.latex?%5Cdpi%7B150%7D%20%5CLARGE%20%5Cmbox%7Bcover%20finite%20angular%20range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70" y="5729294"/>
            <a:ext cx="41529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latex.codecogs.com/png.latex?%5Cdpi%7B150%7D%20%5CLARGE%20%5Crightarrow%5Cmbox%7Bfinite%20region%20in%7D%5C%2C%5C%2C%5Cmathcal%7BP%7D%5E1_N%5C%2C%5C%2C%5Cmbox%7Bwhere%7D%5C%2C%5C%2C%5Cmathcal%7BF%7D_p%28%5Cgamma%29%3D%5Cmathcal%7BF%7D_e%28%5Cgamma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70" y="6224732"/>
            <a:ext cx="72199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latex.codecogs.com/png.latex?%5Cdpi%7B150%7D%20%5Clarge%20%5B%5Cmbox%7BCS%20%28Nov%202018%29%7D%5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52" y="7053682"/>
            <a:ext cx="18954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4" y="1326625"/>
            <a:ext cx="7066667" cy="2466667"/>
          </a:xfrm>
          <a:prstGeom prst="rect">
            <a:avLst/>
          </a:prstGeom>
        </p:spPr>
      </p:pic>
      <p:pic>
        <p:nvPicPr>
          <p:cNvPr id="2050" name="Picture 2" descr="https://latex.codecogs.com/png.latex?%5Cdpi%7B150%7D%20%5CLARGE%20%5Cmathcal%7BE%7D%5E2%28%5Cgamma_A%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46" y="3727864"/>
            <a:ext cx="10763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tex.codecogs.com/png.latex?%5Cdpi%7B150%7D%20%5CLARGE%20%5Cmathcal%7BE%7D%5E2%28%5Cgamma_B%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63" y="3770555"/>
            <a:ext cx="1095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42919" y="989433"/>
            <a:ext cx="324036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53629" y="979629"/>
            <a:ext cx="273630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https://latex.codecogs.com/png.latex?%5Cdpi%7B150%7D%20%5CLARGE%20%5Cmbox%7Bpure%20RDMFT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06" y="1223273"/>
            <a:ext cx="22669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atex.codecogs.com/png.latex?%5Cdpi%7B150%7D%20%5CLARGE%20%5Cmbox%7Bensemble%20RDMFT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49" y="1233077"/>
            <a:ext cx="30099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atex.codecogs.com/png.latex?%5Cdpi%7B150%7D%20%5CLARGE%20%5Cmbox%7BTr%7D_1%5Bh%5Cgamma%5D&amp;plus;%5Cmathcal%7BF%7D_p%28%5Cgamma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3" y="2365876"/>
            <a:ext cx="26003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latex.codecogs.com/png.latex?%5Cdpi%7B150%7D%20%5CLARGE%20%5Cmbox%7BTr%7D_1%5Bh%5Cgamma%5D&amp;plus;%5Cmathcal%7BF%7D_e%28%5Cgamma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74" y="2385205"/>
            <a:ext cx="25908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latex.codecogs.com/png.latex?%5Cdpi%7B150%7D%20%5CLARGE%20%5Cmbox%7Bminimized%20on%7D%5C%2C%5C%2C%5Cmathcal%7BP%7D%5E1_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3" y="3013948"/>
            <a:ext cx="28670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latex.codecogs.com/png.latex?%5Cdpi%7B150%7D%20%5CLARGE%20%5Cmbox%7Bminimized%20on%7D%5C%2C%5C%2C%5Cmathcal%7BE%7D%5E1_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74" y="3023752"/>
            <a:ext cx="28003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131206" y="3879465"/>
            <a:ext cx="115212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475747" y="3881393"/>
            <a:ext cx="115212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4" name="Picture 18" descr="https://latex.codecogs.com/png.latex?%5Cdpi%7B150%7D%20%5CLARGE%20%5Cmbox%7Bground%20state%20energy%7D%5C%2C%5C%2CE%28h%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86" y="4798045"/>
            <a:ext cx="42005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latex.codecogs.com/png.latex?%5Cdpi%7B150%7D%20%5CLARGE%20%5Cmbox%7Bground%20state%201RDM%7D%5C%2C%5C%2C%5Cgam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86" y="5275664"/>
            <a:ext cx="36480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4" descr="https://latex.codecogs.com/png.latex?%5Cdpi%7B150%7D%20%5Clarge%20%5Cmbox%7B%5BT.L.Gilbert%2C%20Phys.%7ERev.%7EB%20%5Ctextbf%7B12%7D%2C%202111%20%281975%29%5D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24" y="6732165"/>
            <a:ext cx="52959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60" y="1757997"/>
            <a:ext cx="1638271" cy="19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>
          <a:xfrm flipH="1">
            <a:off x="3294238" y="5405735"/>
            <a:ext cx="1080118" cy="1901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0" name="Picture 24" descr="https://latex.codecogs.com/png.latex?%5Cdpi%7B150%7D%20%5CLARGE%20%5Cmbox%7Bgeneralized%20Pauli%20constraints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58" y="5219997"/>
            <a:ext cx="46767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s://latex.codecogs.com/png.latex?%5Cdpi%7B150%7D%20%5Clarge%20%5Cmbox%7B%5BS.M.Valone%2C%20J.%20Chem.%20Phys.%20%5Ctextbf%7B73%7D%2C%201344%20%281980%29%5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12" y="2263592"/>
            <a:ext cx="55911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68" y="3821735"/>
            <a:ext cx="2671629" cy="3167998"/>
          </a:xfrm>
          <a:prstGeom prst="rect">
            <a:avLst/>
          </a:prstGeom>
        </p:spPr>
      </p:pic>
      <p:pic>
        <p:nvPicPr>
          <p:cNvPr id="8" name="Picture 2" descr="https://latex.codecogs.com/png.latex?%5Cdpi%7B150%7D%20%5CLARGE%20%5Cmbox%7BMotivation%20for%20ensemble%20RDMFT%3A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942126"/>
            <a:ext cx="5581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latex.codecogs.com/png.latex?%5Cdpi%7B150%7D%20%5CLARGE%20%5Cmbox%7Bavoiding%20generalized%20Pauli%20constraints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1528742"/>
            <a:ext cx="61626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atex.codecogs.com/png.latex?%5Cdpi%7B150%7D%20%5CLARGE%20%5Cmbox%7BPauli%20constraints%3A%7D%5C%2C%5C%2C0%5Cleq%20n_i%20%5Cleq%2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6" y="3417954"/>
            <a:ext cx="4762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3240113" y="3589405"/>
            <a:ext cx="846608" cy="716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9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latex.codecogs.com/png.latex?%5Cdpi%7B150%7D%20%5CLARGE%20%5Cgamma%5Cequiv%20%5Csum_j%20n_j%7Cj%5Crangle%5C%21%5Clangle%20j%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04" y="2267669"/>
            <a:ext cx="26193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latex.codecogs.com/png.latex?%5Cdpi%7B150%7D%20%5CLARGE%20%5Cmbox%7Bminimization%20of%7D%5C%2C%5C%2C%5C%2C%5Cmbox%7BTr%7D_1%5Bh%5Cgamma%5D&amp;plus;%5Cmathcal%7BF%7D%28%5Cgamma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827509"/>
            <a:ext cx="52673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atex.codecogs.com/png.latex?%5Cdpi%7B150%7D%20%5CLARGE%20%5Cmbox%7Bparameterization/representation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74" y="1619597"/>
            <a:ext cx="52673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atex.codecogs.com/png.latex?%5Cdpi%7B150%7D%20%5CLARGE%20%5Cmbox%7Bnatural%20occupation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3347789"/>
            <a:ext cx="30670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latex.codecogs.com/png.latex?%5Cdpi%7B150%7D%20%5CLARGE%20%5Cmbox%7Bnumbers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94" y="3719264"/>
            <a:ext cx="1371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latex.codecogs.com/png.latex?%5Cdpi%7B150%7D%20%5CLARGE%20%5Cmbox%7Bnatural%20orbitals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0" y="3342779"/>
            <a:ext cx="25241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477791" y="2843733"/>
            <a:ext cx="247303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328344" y="2843733"/>
            <a:ext cx="1097807" cy="4692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0" name="Picture 16" descr="https://latex.codecogs.com/png.latex?%5Cdpi%7B150%7D%20%5CLARGE%20%5Cmbox%7BNewton-Raphson/gradient%20method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4456608"/>
            <a:ext cx="56864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524869" y="5267136"/>
            <a:ext cx="2153146" cy="201622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4496841" y="5078070"/>
            <a:ext cx="209202" cy="1974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496841" y="5269225"/>
            <a:ext cx="193204" cy="1688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96841" y="7096151"/>
            <a:ext cx="209202" cy="1974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496841" y="7287306"/>
            <a:ext cx="193204" cy="1688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4" name="Picture 20" descr="https://latex.codecogs.com/png.latex?%5Cdpi%7B150%7D%20%5CLARGE%20%5C%7Bn_j%5C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73" y="6068048"/>
            <a:ext cx="7334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s://latex.codecogs.com/png.latex?%5Cdpi%7B150%7D%20%5CLARGE%20%5C%7B%7Cj%5Crangle%5C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61" y="6022875"/>
            <a:ext cx="81915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atex.codecogs.com/png.latex?%5Cdpi%7B150%7D%20%5CLARGE%20%5Cmbox%7Badvantages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1220316"/>
            <a:ext cx="1771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atex.codecogs.com/png.latex?%5Cdpi%7B150%7D%20%5CLARGE%20%5Cmbox%7Bdisadvantages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96" y="1229025"/>
            <a:ext cx="22383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9872" y="1076300"/>
            <a:ext cx="2088232" cy="720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16832" y="1076300"/>
            <a:ext cx="2543628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30" name="Picture 10" descr="https://latex.codecogs.com/png.latex?%5Cdpi%7B150%7D%20%5CLARGE%20%5Cmbox%7Brelative%20to%20DFT%7D%5C%2C%5C%2C%5Cmathcal%7BF%7D%28%5Crho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4" y="2156420"/>
            <a:ext cx="35242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latex.codecogs.com/png.latex?%5Cdpi%7B150%7D%20%5CLARGE%20%5Cmbox%7Bspatial%20density%7D%5C%2C%5C%2C%5Crho%28x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90" y="3380556"/>
            <a:ext cx="31908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562656" y="2653958"/>
            <a:ext cx="455397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4" name="Picture 14" descr="https://latex.codecogs.com/png.latex?%5Cdpi%7B150%7D%20%5CLARGE%20%5Cmbox%7Bkinetic%20energy%20exact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1" y="2586557"/>
            <a:ext cx="32480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latex.codecogs.com/png.latex?%5Cdpi%7B150%7D%20%5CLARGE%20%5Cmbox%7BTr%7D_1%5Bt%20%5Cgamma%5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75" y="3103760"/>
            <a:ext cx="10668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latex.codecogs.com/png.latex?%5Cdpi%7B150%7D%20%5CLARGE%20%5Cmbox%7Ballowing%20explicitely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1" y="3748409"/>
            <a:ext cx="31146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s://latex.codecogs.com/png.latex?%5Cdpi%7B150%7D%20%5CLARGE%20%5Cmbox%7Bfor%20fractional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5" y="4245421"/>
            <a:ext cx="21050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s://latex.codecogs.com/png.latex?%5Cdpi%7B150%7D%20%5CLARGE%20%5Cmbox%7Boccupation%20numbers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5" y="4731940"/>
            <a:ext cx="32766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s://latex.codecogs.com/png.latex?%5Cdpi%7B150%7D%20%5CLARGE%20%5Crightarrow%5C%2C%5Cmbox%7Bstrong%20correlation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0" y="5344961"/>
            <a:ext cx="34480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287784" y="2695532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80891" y="3862146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896312" y="2704506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50" name="Picture 30" descr="https://latex.codecogs.com/png.latex?%5Cdpi%7B150%7D%20%5CLARGE%20%5Cmbox%7Bmore%20variables%3A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2587109"/>
            <a:ext cx="24288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https://latex.codecogs.com/png.latex?%5Cdpi%7B150%7D%20%5CLARGE%20d%5E2%5C%2C%5C%2C%5Cmbox%7Bversus%7D%5C%2C%5C%2C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38" y="3001309"/>
            <a:ext cx="18288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4896312" y="3826514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54" name="Picture 34" descr="https://latex.codecogs.com/png.latex?%5Cdpi%7B150%7D%20%5CLARGE%20%5Cmbox%7Bgeneralized%20Pauli%20constraints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3681535"/>
            <a:ext cx="46767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4896312" y="4532692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56" name="Picture 36" descr="https://latex.codecogs.com/png.latex?%5Cdpi%7B150%7D%20%5CLARGE%20%5Cmbox%7Bmany%20virtual%20orbitals%7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4398044"/>
            <a:ext cx="34575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https://latex.codecogs.com/png.latex?%5Cdpi%7B150%7D%20%5CLARGE%20%5Crightarrow%5C%2C%5Cmbox%7Bslow%20convergence%7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4931965"/>
            <a:ext cx="33337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https://latex.codecogs.com/png.latex?%5Cdpi%7B150%7D%20%5Clarge%20%5Cmbox%7B%5BN.N.Lathiotakis%2C%20M.A.L.Marques%2C%20J.%20Chem.%20Phys.%20%5Ctextbf%7B128%7D%2C%20184103%20%282008%29%5D%7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68" y="6800534"/>
            <a:ext cx="8677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 descr="https://latex.codecogs.com/png.latex?%5Cdpi%7B150%7D%20%5CLARGE%20%5Cmbox%7Bbenchmark%3A%20RDMFT%20more%20accurate%20than%20DFT%7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5" y="6307723"/>
            <a:ext cx="77438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719832" y="539477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u="sng" dirty="0">
                <a:solidFill>
                  <a:srgbClr val="0000FF"/>
                </a:solidFill>
              </a:rPr>
              <a:t>(II)  Geometric picture underlying RDMFT</a:t>
            </a:r>
            <a:endParaRPr lang="en-US" sz="4000" u="sng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2288028"/>
            <a:ext cx="8712968" cy="2977503"/>
          </a:xfrm>
          <a:prstGeom prst="rect">
            <a:avLst/>
          </a:prstGeom>
        </p:spPr>
      </p:pic>
      <p:pic>
        <p:nvPicPr>
          <p:cNvPr id="8196" name="Picture 4" descr="https://latex.codecogs.com/png.latex?%5Cdpi%7B150%7D%20%5CLARGE%20%5Cmathcal%7BE%7D%5EN%2C%5C%2C%5Cmathcal%7BE%7D%5E1_N%5C%2C%5C%2C%5Cmbox%7Bare%20convex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24" y="6378643"/>
            <a:ext cx="30956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atex.codecogs.com/png.latex?%5Cdpi%7B150%7D%20%5CLARGE%20%5C%7B%5Cmbox%7Bextremal%20points%7D%5C%7D%3D%5Cmathcal%7BP%7D%5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81" y="5501196"/>
            <a:ext cx="40195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8422" y="5648833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5640" y="6521517"/>
            <a:ext cx="180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s://latex.codecogs.com/gif.latex?%5Cdpi%7B150%7D%20%5CLARGE%20%5Cmbox%7BN-particle%20picture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40" y="1691097"/>
            <a:ext cx="28670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tex.codecogs.com/gif.latex?%5Cdpi%7B150%7D%20%5CLARGE%20%5Cmbox%7B1-particle%20picture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22" y="1685993"/>
            <a:ext cx="27622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5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04008" y="3851845"/>
            <a:ext cx="4612668" cy="2140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30" descr="https://latex.codecogs.com/png.latex?%5Cdpi%7B150%7D%20%5Clarge%20%5Cmbox%7B%5BS.M.Valone%2C%20J.%20Chem.%20Phys.%20%5Ctextbf%7B73%7D%2C%201344%20%281980%29%5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2674229"/>
            <a:ext cx="55911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s://latex.codecogs.com/png.latex?%5Cdpi%7B150%7D%20%5Clarge%20%5Cmbox%7B%5BM.Levy%2C%20PNAS%20%5Ctextbf%7B76%7D%2C%206062%20%281979%29%5D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2232774"/>
            <a:ext cx="39433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https://latex.codecogs.com/png.latex?%5Cdpi%7B150%7D%20%5CLARGE%20%5Cmbox%7B%60%60Levy%27s%20constrained%20search%27%27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84" y="1670800"/>
            <a:ext cx="4448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atex.codecogs.com/png.latex?%5Cdpi%7B150%7D%20%5CLARGE%20%5Cle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53998" y="4731924"/>
            <a:ext cx="2571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png.latex?%5Cdpi%7B150%7D%20%5CLARGE%20%5Cmathcal%7BF%7D_p%28%5Cgamma%29%20%3D%20%5Cmin_%7B%5Cmathcal%7BP%7D%5EN%5Cni%20%5CGamma%20%5Cmapsto%20%5Cgamma%7D%5Cmbox%7BTr%7D%5BV%20%5CGamma%5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45" y="4185686"/>
            <a:ext cx="39243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50%7D%20%5CLARGE%20%5Cmathcal%7BF%7D_e%28%5Cgamma%29%20%3D%20%5Cmin_%7B%5Cmathcal%7BE%7D%5EN%5Cni%20%5CGamma%20%5Cmapsto%20%5Cgamma%7D%5Cmbox%7BTr%7D%5BV%20%5CGamma%5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45" y="5195803"/>
            <a:ext cx="38671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70</Words>
  <Application>Microsoft Office PowerPoint</Application>
  <PresentationFormat>Custom</PresentationFormat>
  <Paragraphs>18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Bell MT</vt:lpstr>
      <vt:lpstr>Calibri</vt:lpstr>
      <vt:lpstr>Lucida Sans Unicode</vt:lpstr>
      <vt:lpstr>StarSymbol</vt:lpstr>
      <vt:lpstr>Tahoma</vt:lpstr>
      <vt:lpstr>Times New Roman</vt:lpstr>
      <vt:lpstr>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Schilling</dc:creator>
  <cp:lastModifiedBy>Christian Schilling</cp:lastModifiedBy>
  <cp:revision>1263</cp:revision>
  <dcterms:created xsi:type="dcterms:W3CDTF">2012-01-24T00:14:43Z</dcterms:created>
  <dcterms:modified xsi:type="dcterms:W3CDTF">2019-03-14T09:42:46Z</dcterms:modified>
</cp:coreProperties>
</file>